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7"/>
  </p:notesMasterIdLst>
  <p:sldIdLst>
    <p:sldId id="266" r:id="rId2"/>
    <p:sldId id="276" r:id="rId3"/>
    <p:sldId id="277" r:id="rId4"/>
    <p:sldId id="278" r:id="rId5"/>
    <p:sldId id="270" r:id="rId6"/>
    <p:sldId id="267" r:id="rId7"/>
    <p:sldId id="268" r:id="rId8"/>
    <p:sldId id="269" r:id="rId9"/>
    <p:sldId id="257" r:id="rId10"/>
    <p:sldId id="258" r:id="rId11"/>
    <p:sldId id="259" r:id="rId12"/>
    <p:sldId id="279" r:id="rId13"/>
    <p:sldId id="280" r:id="rId14"/>
    <p:sldId id="281" r:id="rId15"/>
    <p:sldId id="27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7774" autoAdjust="0"/>
  </p:normalViewPr>
  <p:slideViewPr>
    <p:cSldViewPr>
      <p:cViewPr>
        <p:scale>
          <a:sx n="79" d="100"/>
          <a:sy n="79" d="100"/>
        </p:scale>
        <p:origin x="-87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D50EE3-6A44-4CC2-A7A1-A609A7C82FD4}" type="datetimeFigureOut">
              <a:rPr lang="ru-RU" smtClean="0"/>
              <a:t>01.10.2020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E550A8-7F54-4E4B-8864-3FA564D3A0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2729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550A8-7F54-4E4B-8864-3FA564D3A071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2185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6A4F1-213B-4028-95C4-79D66927DEE0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59673-8088-4171-9472-9E6164561C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8000">
    <p:pull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6A4F1-213B-4028-95C4-79D66927DEE0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59673-8088-4171-9472-9E6164561C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8000">
    <p:pull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6A4F1-213B-4028-95C4-79D66927DEE0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59673-8088-4171-9472-9E6164561C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8000"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6A4F1-213B-4028-95C4-79D66927DEE0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59673-8088-4171-9472-9E6164561C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8000">
    <p:pull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6A4F1-213B-4028-95C4-79D66927DEE0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59673-8088-4171-9472-9E6164561C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8000">
    <p:pull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6A4F1-213B-4028-95C4-79D66927DEE0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59673-8088-4171-9472-9E6164561C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8000">
    <p:pull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6A4F1-213B-4028-95C4-79D66927DEE0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59673-8088-4171-9472-9E6164561C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8000">
    <p:pull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6A4F1-213B-4028-95C4-79D66927DEE0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59673-8088-4171-9472-9E6164561C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8000">
    <p:pull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6A4F1-213B-4028-95C4-79D66927DEE0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59673-8088-4171-9472-9E6164561C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8000">
    <p:pull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6A4F1-213B-4028-95C4-79D66927DEE0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59673-8088-4171-9472-9E6164561C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8000">
    <p:pull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6A4F1-213B-4028-95C4-79D66927DEE0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59673-8088-4171-9472-9E6164561C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8000">
    <p:pull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06A4F1-213B-4028-95C4-79D66927DEE0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59673-8088-4171-9472-9E6164561CF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 advClick="0" advTm="8000">
    <p:pull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google.com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sz="53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Презентация на тему: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    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«Детская Агрессия»</a:t>
            </a:r>
            <a:endParaRPr lang="ru-R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qdefaul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1700808"/>
            <a:ext cx="4572000" cy="3429000"/>
          </a:xfrm>
        </p:spPr>
      </p:pic>
      <p:sp>
        <p:nvSpPr>
          <p:cNvPr id="5" name="TextBox 4"/>
          <p:cNvSpPr txBox="1"/>
          <p:nvPr/>
        </p:nvSpPr>
        <p:spPr>
          <a:xfrm>
            <a:off x="5580112" y="5085184"/>
            <a:ext cx="3563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Подготовила </a:t>
            </a:r>
          </a:p>
          <a:p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педагог-психолог </a:t>
            </a:r>
            <a:r>
              <a:rPr lang="ru-RU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Брюховских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Л.Я.</a:t>
            </a:r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1920" y="602128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2020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0" y="6569968"/>
            <a:ext cx="648072" cy="288032"/>
          </a:xfrm>
          <a:prstGeom prst="actionButtonBackPreviou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495928" y="6569968"/>
            <a:ext cx="648072" cy="288032"/>
          </a:xfrm>
          <a:prstGeom prst="actionButtonForwardNex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Click="0" advTm="8000">
    <p:pull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>
            <a:normAutofit fontScale="70000" lnSpcReduction="20000"/>
          </a:bodyPr>
          <a:lstStyle/>
          <a:p>
            <a:r>
              <a:rPr lang="ru-RU" dirty="0"/>
              <a:t>7.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Пренебрежительное, попустительское отношение взрослых к агрессивным вспышкам ребенка также приводит к формированию у него агрессивных черт личности.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8. Недостаточное время, уделяемое родителями ребенку.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Дети </a:t>
            </a: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часто используют агрессию и непослушание для того, чтобы привлечь к себе внимание взрослого.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9. Ревность к другим детям.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10. Малыши, родители которых отличаются чрезмерной уступчивостью, неуверенностью, а иногда и беспомощностью в воспитательном процессе, не чувствуют себя в полной безопасности и также становятся агрессивными.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11. Неуверенность и колебания родителей при принятии каких-либо решений провоцирует ребенка на капризы и вспышки гнева, с помощью которых дети могут влиять на дальнейший ход событий и при этом добиваться своего.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Только родители, которые умеют находить разумный компромисс, «</a:t>
            </a: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золотую середину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», могут научить своих детей справляться 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агрессией.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0" y="6569968"/>
            <a:ext cx="648072" cy="288032"/>
          </a:xfrm>
          <a:prstGeom prst="actionButtonBackPreviou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495928" y="6569968"/>
            <a:ext cx="648072" cy="288032"/>
          </a:xfrm>
          <a:prstGeom prst="actionButtonForwardNex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Click="0" advTm="8000">
    <p:pull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296144"/>
          </a:xfrm>
        </p:spPr>
        <p:txBody>
          <a:bodyPr>
            <a:normAutofit fontScale="90000"/>
          </a:bodyPr>
          <a:lstStyle/>
          <a:p>
            <a:r>
              <a:rPr lang="ru-RU" sz="31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Рекомендации </a:t>
            </a:r>
            <a:r>
              <a:rPr lang="ru-RU" sz="31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устранению и профилактики агрессивного поведения у детей</a:t>
            </a:r>
            <a:r>
              <a:rPr lang="ru-RU" sz="31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accent3">
                    <a:lumMod val="75000"/>
                  </a:schemeClr>
                </a:solidFill>
              </a:rPr>
            </a:b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 fontScale="92500" lnSpcReduction="10000"/>
          </a:bodyPr>
          <a:lstStyle/>
          <a:p>
            <a:r>
              <a:rPr lang="ru-RU" sz="2000" i="1" dirty="0">
                <a:latin typeface="Monotype Corsiva"/>
              </a:rPr>
              <a:t>Если ребенок затрудняется выполнить что-либо </a:t>
            </a:r>
            <a:r>
              <a:rPr lang="ru-RU" sz="2000" i="1" dirty="0" smtClean="0">
                <a:latin typeface="Monotype Corsiva"/>
              </a:rPr>
              <a:t>–с охраните </a:t>
            </a:r>
            <a:r>
              <a:rPr lang="ru-RU" sz="2000" i="1" dirty="0">
                <a:latin typeface="Monotype Corsiva"/>
              </a:rPr>
              <a:t>выдержку, продолжая говорить </a:t>
            </a:r>
            <a:r>
              <a:rPr lang="ru-RU" sz="2000" i="1" dirty="0" smtClean="0">
                <a:latin typeface="Monotype Corsiva"/>
              </a:rPr>
              <a:t>с ребенком </a:t>
            </a:r>
            <a:r>
              <a:rPr lang="ru-RU" sz="2000" i="1" dirty="0">
                <a:latin typeface="Monotype Corsiva"/>
              </a:rPr>
              <a:t>ровным, спокойным тоном, избегая</a:t>
            </a:r>
          </a:p>
          <a:p>
            <a:pPr marL="0" indent="0">
              <a:buNone/>
            </a:pPr>
            <a:r>
              <a:rPr lang="ru-RU" sz="2000" i="1" dirty="0" smtClean="0">
                <a:latin typeface="Monotype Corsiva"/>
              </a:rPr>
              <a:t>       резких </a:t>
            </a:r>
            <a:r>
              <a:rPr lang="ru-RU" sz="2000" i="1" dirty="0">
                <a:latin typeface="Monotype Corsiva"/>
              </a:rPr>
              <a:t>оценок и комментариев</a:t>
            </a:r>
            <a:r>
              <a:rPr lang="ru-RU" sz="2000" i="1" dirty="0" smtClean="0">
                <a:latin typeface="Monotype Corsiva"/>
              </a:rPr>
              <a:t>.</a:t>
            </a:r>
          </a:p>
          <a:p>
            <a:r>
              <a:rPr lang="ru-RU" sz="2000" i="1" dirty="0">
                <a:latin typeface="Monotype Corsiva"/>
              </a:rPr>
              <a:t>Избегайте </a:t>
            </a:r>
            <a:r>
              <a:rPr lang="ru-RU" sz="2000" i="1" dirty="0" smtClean="0">
                <a:latin typeface="Monotype Corsiva"/>
              </a:rPr>
              <a:t>обидных высказываний </a:t>
            </a:r>
            <a:r>
              <a:rPr lang="ru-RU" sz="2000" i="1" dirty="0">
                <a:latin typeface="Monotype Corsiva"/>
              </a:rPr>
              <a:t>в </a:t>
            </a:r>
            <a:r>
              <a:rPr lang="ru-RU" sz="2000" i="1" dirty="0" smtClean="0">
                <a:latin typeface="Monotype Corsiva"/>
              </a:rPr>
              <a:t>собственной речи </a:t>
            </a:r>
            <a:r>
              <a:rPr lang="ru-RU" sz="2000" i="1" dirty="0">
                <a:latin typeface="Monotype Corsiva"/>
              </a:rPr>
              <a:t>когда за вами наблюдает </a:t>
            </a:r>
            <a:r>
              <a:rPr lang="ru-RU" sz="2000" i="1" dirty="0" smtClean="0">
                <a:latin typeface="Monotype Corsiva"/>
              </a:rPr>
              <a:t>ребенок</a:t>
            </a:r>
          </a:p>
          <a:p>
            <a:pPr marL="0" indent="0">
              <a:buNone/>
            </a:pPr>
            <a:r>
              <a:rPr lang="ru-RU" sz="2000" i="1" dirty="0" smtClean="0">
                <a:solidFill>
                  <a:srgbClr val="FF0000"/>
                </a:solidFill>
                <a:latin typeface="Monotype Corsiva"/>
              </a:rPr>
              <a:t>                                   </a:t>
            </a:r>
            <a:r>
              <a:rPr lang="ru-RU" sz="2000" b="1" i="1" u="sng" dirty="0" smtClean="0">
                <a:solidFill>
                  <a:srgbClr val="FF0000"/>
                </a:solidFill>
                <a:latin typeface="Monotype Corsiva"/>
              </a:rPr>
              <a:t>Приемы </a:t>
            </a:r>
            <a:r>
              <a:rPr lang="ru-RU" sz="2000" b="1" i="1" u="sng" dirty="0">
                <a:solidFill>
                  <a:srgbClr val="FF0000"/>
                </a:solidFill>
                <a:latin typeface="Monotype Corsiva"/>
              </a:rPr>
              <a:t>контроля над агрессией </a:t>
            </a:r>
            <a:r>
              <a:rPr lang="ru-RU" sz="2000" b="1" i="1" u="sng" dirty="0" smtClean="0">
                <a:solidFill>
                  <a:srgbClr val="FF0000"/>
                </a:solidFill>
                <a:latin typeface="Monotype Corsiva"/>
              </a:rPr>
              <a:t>слова</a:t>
            </a:r>
            <a:endParaRPr lang="ru-RU" sz="2000" b="1" i="1" u="sng" dirty="0">
              <a:solidFill>
                <a:srgbClr val="FF0000"/>
              </a:solidFill>
              <a:latin typeface="Monotype Corsiva"/>
            </a:endParaRPr>
          </a:p>
          <a:p>
            <a:r>
              <a:rPr lang="ru-RU" sz="2000" i="1" dirty="0">
                <a:latin typeface="Monotype Corsiva"/>
              </a:rPr>
              <a:t>Словесное воздействие </a:t>
            </a:r>
            <a:r>
              <a:rPr lang="ru-RU" sz="2000" i="1" dirty="0" smtClean="0">
                <a:latin typeface="Monotype Corsiva"/>
              </a:rPr>
              <a:t>в форме </a:t>
            </a:r>
            <a:r>
              <a:rPr lang="ru-RU" sz="2000" i="1" dirty="0">
                <a:latin typeface="Monotype Corsiva"/>
              </a:rPr>
              <a:t>упрека, </a:t>
            </a:r>
            <a:r>
              <a:rPr lang="ru-RU" sz="2000" i="1" dirty="0" smtClean="0">
                <a:latin typeface="Monotype Corsiva"/>
              </a:rPr>
              <a:t>запрета, требования </a:t>
            </a:r>
            <a:r>
              <a:rPr lang="ru-RU" sz="2000" i="1" dirty="0">
                <a:latin typeface="Monotype Corsiva"/>
              </a:rPr>
              <a:t>выраженное в</a:t>
            </a:r>
          </a:p>
          <a:p>
            <a:pPr marL="0" indent="0">
              <a:buNone/>
            </a:pPr>
            <a:r>
              <a:rPr lang="ru-RU" sz="2000" i="1" dirty="0" smtClean="0">
                <a:latin typeface="Monotype Corsiva"/>
              </a:rPr>
              <a:t>      корректной </a:t>
            </a:r>
            <a:r>
              <a:rPr lang="ru-RU" sz="2000" i="1" dirty="0">
                <a:latin typeface="Monotype Corsiva"/>
              </a:rPr>
              <a:t>форме, </a:t>
            </a:r>
            <a:r>
              <a:rPr lang="ru-RU" sz="2000" i="1" dirty="0" smtClean="0">
                <a:latin typeface="Monotype Corsiva"/>
              </a:rPr>
              <a:t>с использованием необходимых  форм вежливости </a:t>
            </a:r>
          </a:p>
          <a:p>
            <a:pPr marL="0" indent="0">
              <a:buNone/>
            </a:pPr>
            <a:r>
              <a:rPr lang="ru-RU" sz="1600" b="1" i="1" dirty="0" smtClean="0">
                <a:latin typeface="Monotype Corsiva"/>
              </a:rPr>
              <a:t>(« </a:t>
            </a:r>
            <a:r>
              <a:rPr lang="ru-RU" sz="1600" b="1" dirty="0">
                <a:latin typeface="Arial"/>
              </a:rPr>
              <a:t>Делаю </a:t>
            </a:r>
            <a:r>
              <a:rPr lang="ru-RU" sz="1600" b="1" dirty="0" smtClean="0">
                <a:latin typeface="Arial"/>
              </a:rPr>
              <a:t>  тебе последнее замечание! Пожалуйста</a:t>
            </a:r>
            <a:r>
              <a:rPr lang="ru-RU" sz="1600" b="1" dirty="0">
                <a:latin typeface="Arial"/>
              </a:rPr>
              <a:t>, не надо </a:t>
            </a:r>
            <a:r>
              <a:rPr lang="ru-RU" sz="1600" b="1" dirty="0" smtClean="0">
                <a:latin typeface="Arial"/>
              </a:rPr>
              <a:t>мне грубить»)</a:t>
            </a:r>
          </a:p>
          <a:p>
            <a:endParaRPr lang="ru-RU" sz="2000" i="1" dirty="0" smtClean="0">
              <a:latin typeface="Monotype Corsiva"/>
            </a:endParaRPr>
          </a:p>
          <a:p>
            <a:r>
              <a:rPr lang="ru-RU" sz="2000" i="1" dirty="0" smtClean="0">
                <a:latin typeface="Monotype Corsiva"/>
              </a:rPr>
              <a:t>Игнорирование</a:t>
            </a:r>
            <a:r>
              <a:rPr lang="ru-RU" sz="2000" i="1" dirty="0">
                <a:latin typeface="Monotype Corsiva"/>
              </a:rPr>
              <a:t>, </a:t>
            </a:r>
            <a:r>
              <a:rPr lang="ru-RU" sz="2000" i="1" dirty="0" smtClean="0">
                <a:latin typeface="Monotype Corsiva"/>
              </a:rPr>
              <a:t>демонстрация полного </a:t>
            </a:r>
            <a:r>
              <a:rPr lang="ru-RU" sz="2000" i="1" dirty="0">
                <a:latin typeface="Monotype Corsiva"/>
              </a:rPr>
              <a:t>безразличия к </a:t>
            </a:r>
            <a:r>
              <a:rPr lang="ru-RU" sz="2000" i="1" dirty="0" smtClean="0">
                <a:latin typeface="Monotype Corsiva"/>
              </a:rPr>
              <a:t>речевой агрессии </a:t>
            </a:r>
            <a:r>
              <a:rPr lang="ru-RU" sz="2000" i="1" dirty="0">
                <a:latin typeface="Monotype Corsiva"/>
              </a:rPr>
              <a:t>если они не </a:t>
            </a:r>
            <a:r>
              <a:rPr lang="ru-RU" sz="2000" i="1" dirty="0" smtClean="0">
                <a:latin typeface="Monotype Corsiva"/>
              </a:rPr>
              <a:t>несут угрозы окружающим. </a:t>
            </a:r>
            <a:r>
              <a:rPr lang="ru-RU" sz="2000" i="1" dirty="0">
                <a:latin typeface="Monotype Corsiva"/>
              </a:rPr>
              <a:t>Переключение </a:t>
            </a:r>
            <a:r>
              <a:rPr lang="ru-RU" sz="2000" i="1" dirty="0" smtClean="0">
                <a:latin typeface="Monotype Corsiva"/>
              </a:rPr>
              <a:t>внимания ребенка: предложение </a:t>
            </a:r>
            <a:r>
              <a:rPr lang="ru-RU" sz="2000" i="1" dirty="0">
                <a:latin typeface="Monotype Corsiva"/>
              </a:rPr>
              <a:t>игрушки, </a:t>
            </a:r>
            <a:r>
              <a:rPr lang="ru-RU" sz="2000" i="1" dirty="0" smtClean="0">
                <a:latin typeface="Monotype Corsiva"/>
              </a:rPr>
              <a:t>перевод разговора </a:t>
            </a:r>
            <a:r>
              <a:rPr lang="ru-RU" sz="2000" i="1" dirty="0">
                <a:latin typeface="Monotype Corsiva"/>
              </a:rPr>
              <a:t>на другую </a:t>
            </a:r>
            <a:r>
              <a:rPr lang="ru-RU" sz="2000" i="1" dirty="0" smtClean="0">
                <a:latin typeface="Monotype Corsiva"/>
              </a:rPr>
              <a:t>тему.</a:t>
            </a:r>
          </a:p>
          <a:p>
            <a:endParaRPr lang="ru-RU" sz="2000" i="1" dirty="0" smtClean="0">
              <a:latin typeface="Monotype Corsiva"/>
            </a:endParaRPr>
          </a:p>
          <a:p>
            <a:r>
              <a:rPr lang="ru-RU" sz="2000" i="1" dirty="0" smtClean="0">
                <a:latin typeface="Monotype Corsiva"/>
              </a:rPr>
              <a:t>Напоминание </a:t>
            </a:r>
            <a:r>
              <a:rPr lang="ru-RU" sz="2000" i="1" dirty="0">
                <a:latin typeface="Monotype Corsiva"/>
              </a:rPr>
              <a:t>ребенку </a:t>
            </a:r>
            <a:r>
              <a:rPr lang="ru-RU" sz="2000" i="1" dirty="0" smtClean="0">
                <a:latin typeface="Monotype Corsiva"/>
              </a:rPr>
              <a:t>о его положительных качествах, несовместимых </a:t>
            </a:r>
            <a:r>
              <a:rPr lang="ru-RU" sz="2000" i="1" dirty="0">
                <a:latin typeface="Monotype Corsiva"/>
              </a:rPr>
              <a:t>с </a:t>
            </a:r>
            <a:r>
              <a:rPr lang="ru-RU" sz="2000" i="1" dirty="0" smtClean="0">
                <a:latin typeface="Monotype Corsiva"/>
              </a:rPr>
              <a:t>его настоящим поведением </a:t>
            </a:r>
            <a:r>
              <a:rPr lang="ru-RU" sz="1600" dirty="0" smtClean="0">
                <a:latin typeface="Arial Полужирный"/>
              </a:rPr>
              <a:t>(« Ты </a:t>
            </a:r>
            <a:r>
              <a:rPr lang="ru-RU" sz="1600" dirty="0">
                <a:latin typeface="Arial Полужирный"/>
              </a:rPr>
              <a:t>же у </a:t>
            </a:r>
            <a:r>
              <a:rPr lang="ru-RU" sz="1600" dirty="0" smtClean="0">
                <a:latin typeface="Arial Полужирный"/>
              </a:rPr>
              <a:t>меня спокойный, терпеливый  мальчик!»)</a:t>
            </a:r>
            <a:endParaRPr lang="ru-RU" sz="16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388424" y="6453336"/>
            <a:ext cx="755576" cy="404664"/>
          </a:xfrm>
          <a:prstGeom prst="actionButtonForwardNex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зад 7">
            <a:hlinkClick r:id="" action="ppaction://hlinkshowjump?jump=previousslide" highlightClick="1"/>
          </p:cNvPr>
          <p:cNvSpPr/>
          <p:nvPr/>
        </p:nvSpPr>
        <p:spPr>
          <a:xfrm>
            <a:off x="0" y="6453336"/>
            <a:ext cx="827584" cy="404664"/>
          </a:xfrm>
          <a:prstGeom prst="actionButtonBackPreviou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Click="0" advTm="8000"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16632"/>
            <a:ext cx="8568952" cy="73866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sz="2400" i="1" dirty="0">
                <a:latin typeface="Monotype Corsiva"/>
              </a:rPr>
              <a:t>Предложить </a:t>
            </a:r>
            <a:r>
              <a:rPr lang="ru-RU" sz="2400" i="1" dirty="0" smtClean="0">
                <a:latin typeface="Monotype Corsiva"/>
              </a:rPr>
              <a:t>ребенку представить </a:t>
            </a:r>
            <a:r>
              <a:rPr lang="ru-RU" sz="2400" i="1" dirty="0">
                <a:latin typeface="Monotype Corsiva"/>
              </a:rPr>
              <a:t>себя на </a:t>
            </a:r>
            <a:r>
              <a:rPr lang="ru-RU" sz="2400" i="1" dirty="0" smtClean="0">
                <a:latin typeface="Monotype Corsiva"/>
              </a:rPr>
              <a:t>месте «жертвы</a:t>
            </a:r>
            <a:r>
              <a:rPr lang="ru-RU" sz="2400" i="1" dirty="0">
                <a:latin typeface="Monotype Corsiva"/>
              </a:rPr>
              <a:t>» его </a:t>
            </a:r>
            <a:r>
              <a:rPr lang="ru-RU" sz="2400" i="1" dirty="0" smtClean="0">
                <a:latin typeface="Monotype Corsiva"/>
              </a:rPr>
              <a:t>поведения </a:t>
            </a:r>
          </a:p>
          <a:p>
            <a:r>
              <a:rPr lang="ru-RU" sz="2400" b="1" dirty="0">
                <a:latin typeface="Monotype Corsiva"/>
              </a:rPr>
              <a:t>(</a:t>
            </a:r>
            <a:r>
              <a:rPr lang="ru-RU" sz="2000" dirty="0" smtClean="0">
                <a:latin typeface="Arial Полужирный"/>
              </a:rPr>
              <a:t>А </a:t>
            </a:r>
            <a:r>
              <a:rPr lang="ru-RU" sz="2000" dirty="0">
                <a:latin typeface="Arial Полужирный"/>
              </a:rPr>
              <a:t>если бы ты </a:t>
            </a:r>
            <a:r>
              <a:rPr lang="ru-RU" sz="2000" dirty="0" smtClean="0">
                <a:latin typeface="Arial Полужирный"/>
              </a:rPr>
              <a:t>оказался на </a:t>
            </a:r>
            <a:r>
              <a:rPr lang="ru-RU" sz="2000" dirty="0">
                <a:latin typeface="Arial Полужирный"/>
              </a:rPr>
              <a:t>месте</a:t>
            </a:r>
            <a:r>
              <a:rPr lang="ru-RU" sz="2000" dirty="0" smtClean="0">
                <a:latin typeface="Arial Полужирный"/>
              </a:rPr>
              <a:t>…)</a:t>
            </a:r>
          </a:p>
          <a:p>
            <a:endParaRPr lang="ru-RU" sz="2400" i="1" dirty="0" smtClean="0">
              <a:latin typeface="Monotype Corsiva"/>
            </a:endParaRPr>
          </a:p>
          <a:p>
            <a:r>
              <a:rPr lang="ru-RU" sz="2400" i="1" dirty="0" smtClean="0">
                <a:latin typeface="Monotype Corsiva"/>
              </a:rPr>
              <a:t>Позволить ребенку выразить негативные эмоции</a:t>
            </a:r>
            <a:r>
              <a:rPr lang="ru-RU" sz="2400" i="1" dirty="0">
                <a:latin typeface="Monotype Corsiva"/>
              </a:rPr>
              <a:t>, </a:t>
            </a:r>
            <a:r>
              <a:rPr lang="ru-RU" sz="2400" i="1" dirty="0" smtClean="0">
                <a:latin typeface="Monotype Corsiva"/>
              </a:rPr>
              <a:t>не комментируя </a:t>
            </a:r>
            <a:r>
              <a:rPr lang="ru-RU" sz="2400" i="1" dirty="0">
                <a:latin typeface="Monotype Corsiva"/>
              </a:rPr>
              <a:t>и </a:t>
            </a:r>
            <a:r>
              <a:rPr lang="ru-RU" sz="2400" i="1" dirty="0" smtClean="0">
                <a:latin typeface="Monotype Corsiva"/>
              </a:rPr>
              <a:t>не перебивая</a:t>
            </a:r>
            <a:r>
              <a:rPr lang="ru-RU" sz="2400" i="1" dirty="0">
                <a:latin typeface="Monotype Corsiva"/>
              </a:rPr>
              <a:t>, после </a:t>
            </a:r>
            <a:r>
              <a:rPr lang="ru-RU" sz="2400" i="1" dirty="0" smtClean="0">
                <a:latin typeface="Monotype Corsiva"/>
              </a:rPr>
              <a:t>чего спокойно обсудить ситуацию . Усиление </a:t>
            </a:r>
            <a:r>
              <a:rPr lang="ru-RU" sz="2400" i="1" dirty="0">
                <a:latin typeface="Monotype Corsiva"/>
              </a:rPr>
              <a:t>негативного поведения, доведение </a:t>
            </a:r>
            <a:r>
              <a:rPr lang="ru-RU" sz="2400" i="1" dirty="0" smtClean="0">
                <a:latin typeface="Monotype Corsiva"/>
              </a:rPr>
              <a:t>его до абсурда </a:t>
            </a:r>
          </a:p>
          <a:p>
            <a:r>
              <a:rPr lang="ru-RU" sz="2400" dirty="0" smtClean="0">
                <a:latin typeface="Times New Roman Полужирный"/>
              </a:rPr>
              <a:t>(«</a:t>
            </a:r>
            <a:r>
              <a:rPr lang="ru-RU" sz="2400" dirty="0">
                <a:latin typeface="Times New Roman Полужирный"/>
              </a:rPr>
              <a:t>Спорим я громче умею? Ну еще </a:t>
            </a:r>
            <a:r>
              <a:rPr lang="ru-RU" sz="2400" dirty="0" smtClean="0">
                <a:latin typeface="Times New Roman Полужирный"/>
              </a:rPr>
              <a:t>громче! Еще..»)</a:t>
            </a:r>
          </a:p>
          <a:p>
            <a:endParaRPr lang="ru-RU" sz="2400" i="1" dirty="0" smtClean="0">
              <a:latin typeface="Monotype Corsiva"/>
            </a:endParaRPr>
          </a:p>
          <a:p>
            <a:r>
              <a:rPr lang="ru-RU" sz="2400" i="1" dirty="0" smtClean="0">
                <a:latin typeface="Monotype Corsiva"/>
              </a:rPr>
              <a:t>Частичное </a:t>
            </a:r>
            <a:r>
              <a:rPr lang="ru-RU" sz="2400" i="1" dirty="0">
                <a:latin typeface="Monotype Corsiva"/>
              </a:rPr>
              <a:t>согласие </a:t>
            </a:r>
            <a:r>
              <a:rPr lang="ru-RU" sz="2400" i="1" dirty="0" smtClean="0">
                <a:latin typeface="Monotype Corsiva"/>
              </a:rPr>
              <a:t>с претензиями ребенка при </a:t>
            </a:r>
            <a:r>
              <a:rPr lang="ru-RU" sz="2400" i="1" dirty="0">
                <a:latin typeface="Monotype Corsiva"/>
              </a:rPr>
              <a:t>сохранении </a:t>
            </a:r>
            <a:r>
              <a:rPr lang="ru-RU" sz="2400" i="1" dirty="0" smtClean="0">
                <a:latin typeface="Monotype Corsiva"/>
              </a:rPr>
              <a:t>основной линии требований </a:t>
            </a:r>
            <a:r>
              <a:rPr lang="ru-RU" sz="2400" dirty="0" smtClean="0">
                <a:latin typeface="Times New Roman Полужирный"/>
              </a:rPr>
              <a:t>(«</a:t>
            </a:r>
            <a:r>
              <a:rPr lang="ru-RU" sz="2400" dirty="0">
                <a:latin typeface="Times New Roman Полужирный"/>
              </a:rPr>
              <a:t>Хорошо, мы пойдем </a:t>
            </a:r>
            <a:r>
              <a:rPr lang="ru-RU" sz="2400" dirty="0" smtClean="0">
                <a:latin typeface="Times New Roman Полужирный"/>
              </a:rPr>
              <a:t>на улицу! </a:t>
            </a:r>
            <a:r>
              <a:rPr lang="ru-RU" sz="2400" dirty="0">
                <a:latin typeface="Times New Roman Полужирный"/>
              </a:rPr>
              <a:t>Но сначала</a:t>
            </a:r>
            <a:r>
              <a:rPr lang="ru-RU" sz="2400" dirty="0" smtClean="0">
                <a:latin typeface="Times New Roman Полужирный"/>
              </a:rPr>
              <a:t>..») </a:t>
            </a:r>
            <a:r>
              <a:rPr lang="ru-RU" sz="2400" i="1" dirty="0" smtClean="0">
                <a:latin typeface="Monotype Corsiva"/>
              </a:rPr>
              <a:t>«</a:t>
            </a:r>
            <a:r>
              <a:rPr lang="ru-RU" sz="2400" i="1" dirty="0">
                <a:latin typeface="Monotype Corsiva"/>
              </a:rPr>
              <a:t>Привлечение союзников» - заручиться </a:t>
            </a:r>
            <a:r>
              <a:rPr lang="ru-RU" sz="2400" i="1" dirty="0" smtClean="0">
                <a:latin typeface="Monotype Corsiva"/>
              </a:rPr>
              <a:t>поддержкой Окружающих </a:t>
            </a:r>
          </a:p>
          <a:p>
            <a:r>
              <a:rPr lang="ru-RU" sz="2400" dirty="0" smtClean="0">
                <a:latin typeface="Times New Roman Полужирный"/>
              </a:rPr>
              <a:t>(«</a:t>
            </a:r>
            <a:r>
              <a:rPr lang="ru-RU" sz="2400" dirty="0">
                <a:latin typeface="Times New Roman Полужирный"/>
              </a:rPr>
              <a:t>На тебя уже все ребята смотрят</a:t>
            </a:r>
            <a:r>
              <a:rPr lang="ru-RU" sz="2400" dirty="0" smtClean="0">
                <a:latin typeface="Times New Roman Полужирный"/>
              </a:rPr>
              <a:t>»)</a:t>
            </a:r>
          </a:p>
          <a:p>
            <a:endParaRPr lang="ru-RU" sz="2400" i="1" dirty="0" smtClean="0">
              <a:latin typeface="Monotype Corsiva"/>
            </a:endParaRPr>
          </a:p>
          <a:p>
            <a:r>
              <a:rPr lang="ru-RU" sz="2400" i="1" dirty="0" smtClean="0">
                <a:latin typeface="Monotype Corsiva"/>
              </a:rPr>
              <a:t>Обратить </a:t>
            </a:r>
            <a:r>
              <a:rPr lang="ru-RU" sz="2400" i="1" dirty="0">
                <a:latin typeface="Monotype Corsiva"/>
              </a:rPr>
              <a:t>внимание не на </a:t>
            </a:r>
            <a:r>
              <a:rPr lang="ru-RU" sz="2400" i="1" dirty="0" smtClean="0">
                <a:latin typeface="Monotype Corsiva"/>
              </a:rPr>
              <a:t>проступок ребенка</a:t>
            </a:r>
            <a:r>
              <a:rPr lang="ru-RU" sz="2400" i="1" dirty="0">
                <a:latin typeface="Monotype Corsiva"/>
              </a:rPr>
              <a:t>, а на собственное </a:t>
            </a:r>
            <a:r>
              <a:rPr lang="ru-RU" sz="2400" i="1" dirty="0" smtClean="0">
                <a:latin typeface="Monotype Corsiva"/>
              </a:rPr>
              <a:t>эмоциональное состояние </a:t>
            </a:r>
            <a:r>
              <a:rPr lang="ru-RU" sz="2400" i="1" dirty="0">
                <a:latin typeface="Monotype Corsiva"/>
              </a:rPr>
              <a:t>(огорчение, стыд, </a:t>
            </a:r>
            <a:r>
              <a:rPr lang="ru-RU" sz="2400" i="1" dirty="0" smtClean="0">
                <a:latin typeface="Monotype Corsiva"/>
              </a:rPr>
              <a:t>дискомфорт) Предложить ребенку самому </a:t>
            </a:r>
            <a:r>
              <a:rPr lang="ru-RU" sz="2400" i="1" dirty="0">
                <a:latin typeface="Monotype Corsiva"/>
              </a:rPr>
              <a:t>себе </a:t>
            </a:r>
            <a:r>
              <a:rPr lang="ru-RU" sz="2400" i="1" dirty="0" smtClean="0">
                <a:latin typeface="Monotype Corsiva"/>
              </a:rPr>
              <a:t>придумать наказание за проступок.</a:t>
            </a:r>
          </a:p>
          <a:p>
            <a:endParaRPr lang="ru-RU" sz="2400" i="1" dirty="0">
              <a:latin typeface="Monotype Corsiva"/>
            </a:endParaRPr>
          </a:p>
          <a:p>
            <a:endParaRPr lang="ru-RU" sz="2400" i="1" dirty="0" smtClean="0">
              <a:latin typeface="Monotype Corsiva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7547755"/>
      </p:ext>
    </p:extLst>
  </p:cSld>
  <p:clrMapOvr>
    <a:masterClrMapping/>
  </p:clrMapOvr>
  <p:transition spd="slow" advClick="0" advTm="8000">
    <p:pull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88640"/>
            <a:ext cx="8640960" cy="821763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i="1" u="sng" dirty="0">
                <a:solidFill>
                  <a:srgbClr val="FF0000"/>
                </a:solidFill>
                <a:latin typeface="Calibri Bold Italic"/>
              </a:rPr>
              <a:t>Притча «Безвредная змея»</a:t>
            </a:r>
          </a:p>
          <a:p>
            <a:pPr algn="ctr"/>
            <a:r>
              <a:rPr lang="ru-RU" sz="2800" dirty="0">
                <a:solidFill>
                  <a:srgbClr val="000000"/>
                </a:solidFill>
                <a:latin typeface="Times New Roman Полужирный"/>
              </a:rPr>
              <a:t>Жила-была невероятно свирепая, ядовитая и</a:t>
            </a:r>
          </a:p>
          <a:p>
            <a:pPr algn="ctr"/>
            <a:r>
              <a:rPr lang="ru-RU" sz="2800" dirty="0">
                <a:solidFill>
                  <a:srgbClr val="000000"/>
                </a:solidFill>
                <a:latin typeface="Times New Roman Полужирный"/>
              </a:rPr>
              <a:t>злобная змея. Однажды она повстречала мудреца и,</a:t>
            </a:r>
          </a:p>
          <a:p>
            <a:pPr algn="ctr"/>
            <a:r>
              <a:rPr lang="ru-RU" sz="2800" dirty="0">
                <a:solidFill>
                  <a:srgbClr val="000000"/>
                </a:solidFill>
                <a:latin typeface="Times New Roman Полужирный"/>
              </a:rPr>
              <a:t>поразившись его доброте, утратила свою злобность.</a:t>
            </a:r>
          </a:p>
          <a:p>
            <a:pPr algn="ctr"/>
            <a:r>
              <a:rPr lang="ru-RU" sz="2800" dirty="0">
                <a:solidFill>
                  <a:srgbClr val="000000"/>
                </a:solidFill>
                <a:latin typeface="Times New Roman Полужирный"/>
              </a:rPr>
              <a:t>Мудрец посоветовал ей прекратить обижать людей,</a:t>
            </a:r>
          </a:p>
          <a:p>
            <a:pPr algn="ctr"/>
            <a:r>
              <a:rPr lang="ru-RU" sz="2800" dirty="0">
                <a:solidFill>
                  <a:srgbClr val="000000"/>
                </a:solidFill>
                <a:latin typeface="Times New Roman Полужирный"/>
              </a:rPr>
              <a:t>и Змея решила жить простодушно, не нанося</a:t>
            </a:r>
          </a:p>
          <a:p>
            <a:pPr algn="ctr"/>
            <a:r>
              <a:rPr lang="ru-RU" sz="2800" dirty="0">
                <a:solidFill>
                  <a:srgbClr val="000000"/>
                </a:solidFill>
                <a:latin typeface="Times New Roman Полужирный"/>
              </a:rPr>
              <a:t>ущерба кому-либо. Но как только люди узнали </a:t>
            </a:r>
            <a:r>
              <a:rPr lang="ru-RU" sz="2800" dirty="0" smtClean="0">
                <a:solidFill>
                  <a:srgbClr val="000000"/>
                </a:solidFill>
                <a:latin typeface="Times New Roman Полужирный"/>
              </a:rPr>
              <a:t>про</a:t>
            </a:r>
            <a:endParaRPr lang="ru-RU" sz="2800" i="1" dirty="0">
              <a:solidFill>
                <a:srgbClr val="FF0000"/>
              </a:solidFill>
              <a:latin typeface="Monotype Corsiva"/>
            </a:endParaRPr>
          </a:p>
          <a:p>
            <a:pPr algn="ctr"/>
            <a:r>
              <a:rPr lang="ru-RU" sz="2800" dirty="0">
                <a:solidFill>
                  <a:srgbClr val="000000"/>
                </a:solidFill>
                <a:latin typeface="Times New Roman Полужирный"/>
              </a:rPr>
              <a:t>то, что Змея не опасна, они стали бросать в неё</a:t>
            </a:r>
          </a:p>
          <a:p>
            <a:pPr algn="ctr"/>
            <a:r>
              <a:rPr lang="ru-RU" sz="2800" dirty="0">
                <a:solidFill>
                  <a:srgbClr val="000000"/>
                </a:solidFill>
                <a:latin typeface="Times New Roman Полужирный"/>
              </a:rPr>
              <a:t>камнями, таскать её за хвост и издеваться. Это</a:t>
            </a:r>
          </a:p>
          <a:p>
            <a:pPr algn="ctr"/>
            <a:r>
              <a:rPr lang="ru-RU" sz="2800" dirty="0">
                <a:solidFill>
                  <a:srgbClr val="000000"/>
                </a:solidFill>
                <a:latin typeface="Times New Roman Полужирный"/>
              </a:rPr>
              <a:t>были тяжелые времена для Змеи. Мудрец увидел,</a:t>
            </a:r>
          </a:p>
          <a:p>
            <a:pPr algn="ctr"/>
            <a:r>
              <a:rPr lang="ru-RU" sz="2800" dirty="0">
                <a:solidFill>
                  <a:srgbClr val="000000"/>
                </a:solidFill>
                <a:latin typeface="Times New Roman Полужирный"/>
              </a:rPr>
              <a:t>что происходит, и, выслушав жалобы Змеи, сказал:</a:t>
            </a:r>
          </a:p>
          <a:p>
            <a:pPr algn="ctr"/>
            <a:r>
              <a:rPr lang="ru-RU" sz="2800" dirty="0">
                <a:solidFill>
                  <a:srgbClr val="000000"/>
                </a:solidFill>
                <a:latin typeface="Times New Roman Полужирный"/>
              </a:rPr>
              <a:t>«Дорогая, я просил, чтобы ты перестала</a:t>
            </a:r>
          </a:p>
          <a:p>
            <a:pPr algn="ctr"/>
            <a:r>
              <a:rPr lang="ru-RU" sz="2800" dirty="0">
                <a:solidFill>
                  <a:srgbClr val="000000"/>
                </a:solidFill>
                <a:latin typeface="Times New Roman Полужирный"/>
              </a:rPr>
              <a:t>причинять людям страдания и боль, но я не</a:t>
            </a:r>
          </a:p>
          <a:p>
            <a:pPr algn="ctr"/>
            <a:r>
              <a:rPr lang="ru-RU" sz="2800" dirty="0">
                <a:solidFill>
                  <a:srgbClr val="000000"/>
                </a:solidFill>
                <a:latin typeface="Times New Roman Полужирный"/>
              </a:rPr>
              <a:t>говорил, чтобы ты никогда не шипела и не</a:t>
            </a:r>
          </a:p>
          <a:p>
            <a:pPr algn="ctr"/>
            <a:r>
              <a:rPr lang="ru-RU" sz="2800" dirty="0">
                <a:solidFill>
                  <a:srgbClr val="000000"/>
                </a:solidFill>
                <a:latin typeface="Times New Roman Полужирный"/>
              </a:rPr>
              <a:t>отпугивала их</a:t>
            </a:r>
            <a:r>
              <a:rPr lang="ru-RU" sz="2800" dirty="0" smtClean="0">
                <a:solidFill>
                  <a:srgbClr val="000000"/>
                </a:solidFill>
                <a:latin typeface="Times New Roman Полужирный"/>
              </a:rPr>
              <a:t>».</a:t>
            </a:r>
          </a:p>
          <a:p>
            <a:endParaRPr lang="ru-RU" dirty="0">
              <a:solidFill>
                <a:srgbClr val="000000"/>
              </a:solidFill>
              <a:latin typeface="Times New Roman Полужирный"/>
            </a:endParaRPr>
          </a:p>
          <a:p>
            <a:endParaRPr lang="ru-RU" dirty="0" smtClean="0">
              <a:solidFill>
                <a:srgbClr val="000000"/>
              </a:solidFill>
              <a:latin typeface="Times New Roman Полужирный"/>
            </a:endParaRPr>
          </a:p>
          <a:p>
            <a:endParaRPr lang="ru-RU" dirty="0">
              <a:solidFill>
                <a:srgbClr val="000000"/>
              </a:solidFill>
              <a:latin typeface="Times New Roman Полужирный"/>
            </a:endParaRPr>
          </a:p>
          <a:p>
            <a:endParaRPr lang="ru-RU" dirty="0" smtClean="0">
              <a:solidFill>
                <a:srgbClr val="000000"/>
              </a:solidFill>
              <a:latin typeface="Times New Roman Полужирный"/>
            </a:endParaRPr>
          </a:p>
          <a:p>
            <a:endParaRPr lang="ru-RU" dirty="0">
              <a:solidFill>
                <a:srgbClr val="000000"/>
              </a:solidFill>
              <a:latin typeface="Times New Roman Полужирный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873935"/>
      </p:ext>
    </p:extLst>
  </p:cSld>
  <p:clrMapOvr>
    <a:masterClrMapping/>
  </p:clrMapOvr>
  <p:transition spd="slow" advClick="0" advTm="8000">
    <p:pull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889844"/>
            <a:ext cx="8712968" cy="56323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Calibri Bold"/>
              </a:rPr>
              <a:t>Ничего страшного в том, чтобы пошипеть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  <a:latin typeface="Calibri Bold"/>
              </a:rPr>
              <a:t>иногда на нехорошего человека или врага,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  <a:latin typeface="Calibri Bold"/>
              </a:rPr>
              <a:t>показывая, что вы можете постоять за себя и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  <a:latin typeface="Calibri Bold"/>
              </a:rPr>
              <a:t>знаете, как противостоять злу. Только вы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  <a:latin typeface="Calibri Bold"/>
              </a:rPr>
              <a:t>должны быть осторожны и не пускать яд в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  <a:latin typeface="Calibri Bold"/>
              </a:rPr>
              <a:t>кровь обидчика. Можно научиться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  <a:latin typeface="Calibri Bold"/>
              </a:rPr>
              <a:t>противостоять злу, не причиняя зла в ответ. А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  <a:latin typeface="Calibri Bold"/>
              </a:rPr>
              <a:t>это очень важно, потому что зло никогда не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  <a:latin typeface="Calibri Bold"/>
              </a:rPr>
              <a:t>приводит за собой добро. Другими словами,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  <a:latin typeface="Calibri Bold"/>
              </a:rPr>
              <a:t>притча говорит о том, что каждая личность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  <a:latin typeface="Calibri Bold"/>
              </a:rPr>
              <a:t>должна обладать определенной нормой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  <a:latin typeface="Calibri Bold"/>
              </a:rPr>
              <a:t>агрессивности. В этом случае агрессивность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  <a:latin typeface="Calibri Bold"/>
              </a:rPr>
              <a:t>выполняет защитную функцию. Отсутствие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  <a:latin typeface="Calibri Bold"/>
              </a:rPr>
              <a:t>агрессивности приводит к пассивности,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  <a:latin typeface="Calibri Bold"/>
              </a:rPr>
              <a:t>ведомости.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402427"/>
      </p:ext>
    </p:extLst>
  </p:cSld>
  <p:clrMapOvr>
    <a:masterClrMapping/>
  </p:clrMapOvr>
  <p:transition spd="slow" advClick="0" advTm="8000">
    <p:pull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 !!!</a:t>
            </a:r>
            <a:endParaRPr lang="ru-RU" sz="5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703347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80528" y="0"/>
            <a:ext cx="9324528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" y="2420888"/>
            <a:ext cx="10162444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 </a:t>
            </a:r>
            <a:r>
              <a:rPr lang="ru-RU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!!! </a:t>
            </a:r>
          </a:p>
          <a:p>
            <a:endParaRPr lang="ru-RU" sz="5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5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5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3" action="ppaction://hlinkfile"/>
              </a:rPr>
              <a:t>Нет  Агрессии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Управляющая кнопка: в начало 5">
            <a:hlinkClick r:id="" action="ppaction://hlinkshowjump?jump=firstslide" highlightClick="1"/>
          </p:cNvPr>
          <p:cNvSpPr/>
          <p:nvPr/>
        </p:nvSpPr>
        <p:spPr>
          <a:xfrm>
            <a:off x="-180528" y="6597352"/>
            <a:ext cx="720080" cy="260648"/>
          </a:xfrm>
          <a:prstGeom prst="actionButtonBeginning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в конец 6">
            <a:hlinkClick r:id="" action="ppaction://hlinkshowjump?jump=lastslide" highlightClick="1"/>
          </p:cNvPr>
          <p:cNvSpPr/>
          <p:nvPr/>
        </p:nvSpPr>
        <p:spPr>
          <a:xfrm>
            <a:off x="8316416" y="6597352"/>
            <a:ext cx="827584" cy="260648"/>
          </a:xfrm>
          <a:prstGeom prst="actionButtonEn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Click="0" advTm="8000"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548680"/>
            <a:ext cx="8424936" cy="563231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sz="2400" i="1" dirty="0">
                <a:latin typeface="Monotype Corsiva"/>
              </a:rPr>
              <a:t>Каждый из </a:t>
            </a:r>
            <a:r>
              <a:rPr lang="ru-RU" sz="2400" i="1" dirty="0" smtClean="0">
                <a:latin typeface="Monotype Corsiva"/>
              </a:rPr>
              <a:t>нас задаётся </a:t>
            </a:r>
            <a:r>
              <a:rPr lang="ru-RU" sz="2400" i="1" dirty="0">
                <a:latin typeface="Monotype Corsiva"/>
              </a:rPr>
              <a:t>вопросом:</a:t>
            </a:r>
          </a:p>
          <a:p>
            <a:r>
              <a:rPr lang="ru-RU" sz="2400" i="1" dirty="0">
                <a:latin typeface="Monotype Corsiva"/>
              </a:rPr>
              <a:t>«Откуда в детях столько грубости и агрессии?».</a:t>
            </a:r>
          </a:p>
          <a:p>
            <a:r>
              <a:rPr lang="ru-RU" sz="2400" i="1" dirty="0">
                <a:latin typeface="Monotype Corsiva"/>
              </a:rPr>
              <a:t>Речевая агрессия все активнее участвует в детских играх и</a:t>
            </a:r>
          </a:p>
          <a:p>
            <a:r>
              <a:rPr lang="ru-RU" sz="2400" i="1" dirty="0">
                <a:latin typeface="Monotype Corsiva"/>
              </a:rPr>
              <a:t>развлечениях, проникает в их разговоры и, что особо</a:t>
            </a:r>
          </a:p>
          <a:p>
            <a:r>
              <a:rPr lang="ru-RU" sz="2400" i="1" dirty="0">
                <a:latin typeface="Monotype Corsiva"/>
              </a:rPr>
              <a:t>ужасает, становится нормой для наших детей. Со всех</a:t>
            </a:r>
          </a:p>
          <a:p>
            <a:r>
              <a:rPr lang="ru-RU" sz="2400" i="1" dirty="0">
                <a:latin typeface="Monotype Corsiva"/>
              </a:rPr>
              <a:t>сторон слышны оскорбления, угрозы, грубые требования,</a:t>
            </a:r>
          </a:p>
          <a:p>
            <a:r>
              <a:rPr lang="ru-RU" sz="2400" i="1" dirty="0">
                <a:latin typeface="Monotype Corsiva"/>
              </a:rPr>
              <a:t>обвинения, насмешки. Вроде бы постоянно твердим о добре, о</a:t>
            </a:r>
          </a:p>
          <a:p>
            <a:r>
              <a:rPr lang="ru-RU" sz="2400" i="1" dirty="0">
                <a:latin typeface="Monotype Corsiva"/>
              </a:rPr>
              <a:t>взаимопонимании, о дружбе и чести, о моральных</a:t>
            </a:r>
          </a:p>
          <a:p>
            <a:r>
              <a:rPr lang="ru-RU" sz="2400" i="1" dirty="0">
                <a:latin typeface="Monotype Corsiva"/>
              </a:rPr>
              <a:t>ценностях. И всё впустую.</a:t>
            </a:r>
          </a:p>
          <a:p>
            <a:r>
              <a:rPr lang="ru-RU" sz="2400" i="1" dirty="0">
                <a:latin typeface="Monotype Corsiva"/>
              </a:rPr>
              <a:t>Почему, на самом деле мы, столько говорим с нашими</a:t>
            </a:r>
          </a:p>
          <a:p>
            <a:r>
              <a:rPr lang="ru-RU" sz="2400" i="1" dirty="0">
                <a:latin typeface="Monotype Corsiva"/>
              </a:rPr>
              <a:t>детьми об элементарном уважении друг к другу, а в ответ</a:t>
            </a:r>
          </a:p>
          <a:p>
            <a:r>
              <a:rPr lang="ru-RU" sz="2400" i="1" dirty="0">
                <a:latin typeface="Monotype Corsiva"/>
              </a:rPr>
              <a:t>слышим обидные прозвища в адрес друг друга, оскорбления и</a:t>
            </a:r>
          </a:p>
          <a:p>
            <a:r>
              <a:rPr lang="ru-RU" sz="2400" i="1" dirty="0">
                <a:latin typeface="Monotype Corsiva"/>
              </a:rPr>
              <a:t>насмешки? Должно же этому быть разумное объяснение.</a:t>
            </a:r>
          </a:p>
          <a:p>
            <a:r>
              <a:rPr lang="ru-RU" sz="2400" i="1" dirty="0">
                <a:latin typeface="Monotype Corsiva"/>
              </a:rPr>
              <a:t>Я ,надеюсь, что Вы сможете найти ответ, в предложенной</a:t>
            </a:r>
          </a:p>
          <a:p>
            <a:r>
              <a:rPr lang="ru-RU" sz="2400" i="1" dirty="0">
                <a:latin typeface="Monotype Corsiva"/>
              </a:rPr>
              <a:t>вам ,консультации.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056842398"/>
      </p:ext>
    </p:extLst>
  </p:cSld>
  <p:clrMapOvr>
    <a:masterClrMapping/>
  </p:clrMapOvr>
  <p:transition spd="slow" advClick="0" advTm="8000">
    <p:pull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4270" y="260648"/>
            <a:ext cx="8568952" cy="64325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ru-RU" sz="3200" i="1" dirty="0">
                <a:latin typeface="Monotype Corsiva"/>
              </a:rPr>
              <a:t>У большинства детей в дошкольном возрасте</a:t>
            </a:r>
          </a:p>
          <a:p>
            <a:pPr algn="ctr"/>
            <a:r>
              <a:rPr lang="ru-RU" sz="3200" i="1" dirty="0">
                <a:latin typeface="Monotype Corsiva"/>
              </a:rPr>
              <a:t>проявляется склонность к речевой агрессии,</a:t>
            </a:r>
          </a:p>
          <a:p>
            <a:pPr algn="ctr"/>
            <a:r>
              <a:rPr lang="ru-RU" sz="3200" i="1" dirty="0">
                <a:latin typeface="Monotype Corsiva"/>
              </a:rPr>
              <a:t>а у некоторых малышей эта форма поведения</a:t>
            </a:r>
          </a:p>
          <a:p>
            <a:pPr algn="ctr"/>
            <a:r>
              <a:rPr lang="ru-RU" sz="3200" i="1" dirty="0">
                <a:latin typeface="Monotype Corsiva"/>
              </a:rPr>
              <a:t>становится постоянной, сохраняется и развивается,</a:t>
            </a:r>
          </a:p>
          <a:p>
            <a:pPr algn="ctr"/>
            <a:r>
              <a:rPr lang="ru-RU" sz="3200" i="1" dirty="0">
                <a:latin typeface="Monotype Corsiva"/>
              </a:rPr>
              <a:t>становясь устойчивым качеством личности</a:t>
            </a:r>
            <a:r>
              <a:rPr lang="ru-RU" sz="3200" i="1" dirty="0" smtClean="0">
                <a:latin typeface="Monotype Corsiva"/>
              </a:rPr>
              <a:t>.</a:t>
            </a:r>
          </a:p>
          <a:p>
            <a:endParaRPr lang="ru-RU" i="1" dirty="0">
              <a:latin typeface="Monotype Corsiva"/>
            </a:endParaRPr>
          </a:p>
          <a:p>
            <a:endParaRPr lang="ru-RU" i="1" dirty="0" smtClean="0">
              <a:latin typeface="Monotype Corsiva"/>
            </a:endParaRPr>
          </a:p>
          <a:p>
            <a:pPr algn="ctr"/>
            <a:endParaRPr lang="ru-RU" i="1" dirty="0">
              <a:latin typeface="Monotype Corsiva"/>
            </a:endParaRPr>
          </a:p>
          <a:p>
            <a:pPr algn="ctr"/>
            <a:endParaRPr lang="ru-RU" i="1" dirty="0" smtClean="0">
              <a:latin typeface="Monotype Corsiva"/>
            </a:endParaRPr>
          </a:p>
          <a:p>
            <a:pPr algn="ctr"/>
            <a:endParaRPr lang="ru-RU" i="1" dirty="0">
              <a:latin typeface="Monotype Corsiva"/>
            </a:endParaRPr>
          </a:p>
          <a:p>
            <a:endParaRPr lang="ru-RU" i="1" dirty="0" smtClean="0">
              <a:latin typeface="Monotype Corsiva"/>
            </a:endParaRPr>
          </a:p>
          <a:p>
            <a:endParaRPr lang="ru-RU" i="1" dirty="0">
              <a:latin typeface="Monotype Corsiva"/>
            </a:endParaRPr>
          </a:p>
          <a:p>
            <a:pPr algn="ctr"/>
            <a:endParaRPr lang="ru-RU" i="1" dirty="0" smtClean="0">
              <a:latin typeface="Monotype Corsiva"/>
            </a:endParaRPr>
          </a:p>
          <a:p>
            <a:endParaRPr lang="ru-RU" i="1" dirty="0">
              <a:latin typeface="Monotype Corsiva"/>
            </a:endParaRPr>
          </a:p>
          <a:p>
            <a:endParaRPr lang="ru-RU" i="1" dirty="0" smtClean="0">
              <a:latin typeface="Monotype Corsiva"/>
            </a:endParaRPr>
          </a:p>
          <a:p>
            <a:endParaRPr lang="ru-RU" i="1" dirty="0">
              <a:latin typeface="Monotype Corsiva"/>
            </a:endParaRPr>
          </a:p>
          <a:p>
            <a:endParaRPr lang="ru-RU" i="1" dirty="0" smtClean="0">
              <a:latin typeface="Monotype Corsiva"/>
            </a:endParaRPr>
          </a:p>
          <a:p>
            <a:endParaRPr lang="ru-RU" i="1" dirty="0">
              <a:latin typeface="Monotype Corsiva"/>
            </a:endParaRP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857" y="3284985"/>
            <a:ext cx="4108468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7734684"/>
      </p:ext>
    </p:extLst>
  </p:cSld>
  <p:clrMapOvr>
    <a:masterClrMapping/>
  </p:clrMapOvr>
  <p:transition spd="slow" advClick="0" advTm="8000">
    <p:pull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604447" cy="61555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ru-RU" sz="2800" i="1" dirty="0">
                <a:latin typeface="Monotype Corsiva"/>
              </a:rPr>
              <a:t>Речевая агрессия – это проявление грубости в речи</a:t>
            </a:r>
          </a:p>
          <a:p>
            <a:pPr algn="ctr"/>
            <a:r>
              <a:rPr lang="ru-RU" sz="2800" i="1" dirty="0">
                <a:latin typeface="Monotype Corsiva"/>
              </a:rPr>
              <a:t>ребенка, негативное речевое воздействие, обидное</a:t>
            </a:r>
          </a:p>
          <a:p>
            <a:pPr algn="ctr"/>
            <a:r>
              <a:rPr lang="ru-RU" sz="2800" i="1" dirty="0">
                <a:latin typeface="Monotype Corsiva"/>
              </a:rPr>
              <a:t>общение с окружающими людьми, очень яркое</a:t>
            </a:r>
          </a:p>
          <a:p>
            <a:pPr algn="ctr"/>
            <a:r>
              <a:rPr lang="ru-RU" sz="2800" i="1" dirty="0">
                <a:latin typeface="Monotype Corsiva"/>
              </a:rPr>
              <a:t>выражение негативных эмоций и намерений в</a:t>
            </a:r>
          </a:p>
          <a:p>
            <a:pPr algn="ctr"/>
            <a:r>
              <a:rPr lang="ru-RU" sz="2800" i="1" dirty="0">
                <a:latin typeface="Monotype Corsiva"/>
              </a:rPr>
              <a:t>оскорбительной форме.</a:t>
            </a:r>
          </a:p>
          <a:p>
            <a:pPr algn="ctr"/>
            <a:r>
              <a:rPr lang="ru-RU" sz="2800" i="1" dirty="0">
                <a:latin typeface="Monotype Corsiva"/>
              </a:rPr>
              <a:t>Она направлена на обвинение или угрозы</a:t>
            </a:r>
          </a:p>
          <a:p>
            <a:pPr algn="ctr"/>
            <a:r>
              <a:rPr lang="ru-RU" sz="2800" i="1" dirty="0">
                <a:latin typeface="Monotype Corsiva"/>
              </a:rPr>
              <a:t>взрослому, сверстнику и так далее</a:t>
            </a:r>
            <a:r>
              <a:rPr lang="ru-RU" sz="2800" i="1" dirty="0" smtClean="0">
                <a:latin typeface="Monotype Corsiva"/>
              </a:rPr>
              <a:t>.</a:t>
            </a:r>
            <a:endParaRPr lang="ru-RU" i="1" dirty="0" smtClean="0">
              <a:latin typeface="Monotype Corsiva"/>
            </a:endParaRPr>
          </a:p>
          <a:p>
            <a:endParaRPr lang="ru-RU" i="1" dirty="0">
              <a:latin typeface="Monotype Corsiva"/>
            </a:endParaRPr>
          </a:p>
          <a:p>
            <a:endParaRPr lang="ru-RU" i="1" dirty="0" smtClean="0">
              <a:latin typeface="Monotype Corsiva"/>
            </a:endParaRPr>
          </a:p>
          <a:p>
            <a:endParaRPr lang="ru-RU" i="1" dirty="0">
              <a:latin typeface="Monotype Corsiva"/>
            </a:endParaRPr>
          </a:p>
          <a:p>
            <a:endParaRPr lang="ru-RU" i="1" dirty="0" smtClean="0">
              <a:latin typeface="Monotype Corsiva"/>
            </a:endParaRPr>
          </a:p>
          <a:p>
            <a:endParaRPr lang="ru-RU" i="1" dirty="0">
              <a:latin typeface="Monotype Corsiva"/>
            </a:endParaRPr>
          </a:p>
          <a:p>
            <a:endParaRPr lang="ru-RU" i="1" dirty="0" smtClean="0">
              <a:latin typeface="Monotype Corsiva"/>
            </a:endParaRPr>
          </a:p>
          <a:p>
            <a:endParaRPr lang="ru-RU" i="1" dirty="0">
              <a:latin typeface="Monotype Corsiva"/>
            </a:endParaRPr>
          </a:p>
          <a:p>
            <a:endParaRPr lang="ru-RU" i="1" dirty="0" smtClean="0">
              <a:latin typeface="Monotype Corsiva"/>
            </a:endParaRPr>
          </a:p>
          <a:p>
            <a:endParaRPr lang="ru-RU" i="1" dirty="0">
              <a:latin typeface="Monotype Corsiva"/>
            </a:endParaRPr>
          </a:p>
          <a:p>
            <a:endParaRPr lang="ru-RU" i="1" dirty="0" smtClean="0">
              <a:latin typeface="Monotype Corsiva"/>
            </a:endParaRPr>
          </a:p>
          <a:p>
            <a:endParaRPr lang="ru-RU" i="1" dirty="0">
              <a:latin typeface="Monotype Corsiva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410421"/>
            <a:ext cx="4196031" cy="2798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042763"/>
      </p:ext>
    </p:extLst>
  </p:cSld>
  <p:clrMapOvr>
    <a:masterClrMapping/>
  </p:clrMapOvr>
  <p:transition spd="slow" advClick="0" advTm="8000">
    <p:pull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ru-RU" dirty="0" smtClean="0">
              <a:solidFill>
                <a:srgbClr val="FFC000"/>
              </a:solidFill>
            </a:endParaRPr>
          </a:p>
          <a:p>
            <a:endParaRPr lang="ru-RU" dirty="0">
              <a:solidFill>
                <a:srgbClr val="FFC000"/>
              </a:solidFill>
            </a:endParaRPr>
          </a:p>
          <a:p>
            <a:endParaRPr lang="ru-RU" dirty="0" smtClean="0">
              <a:solidFill>
                <a:srgbClr val="FFC000"/>
              </a:solidFill>
            </a:endParaRPr>
          </a:p>
          <a:p>
            <a:endParaRPr lang="ru-RU" dirty="0">
              <a:solidFill>
                <a:srgbClr val="FFC000"/>
              </a:solidFill>
            </a:endParaRPr>
          </a:p>
          <a:p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179512" y="188640"/>
            <a:ext cx="8496944" cy="1512168"/>
          </a:xfrm>
          <a:prstGeom prst="downArrow">
            <a:avLst>
              <a:gd name="adj1" fmla="val 50000"/>
              <a:gd name="adj2" fmla="val 301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Главная социальная  </a:t>
            </a:r>
            <a:r>
              <a:rPr lang="ru-RU" b="1" dirty="0" smtClean="0">
                <a:solidFill>
                  <a:schemeClr val="bg1"/>
                </a:solidFill>
              </a:rPr>
              <a:t>причина</a:t>
            </a:r>
            <a:r>
              <a:rPr lang="ru-RU" b="1" dirty="0" smtClean="0"/>
              <a:t> проявления агрессии в дошкольном возрасте</a:t>
            </a:r>
            <a:r>
              <a:rPr lang="ru-RU" dirty="0" smtClean="0"/>
              <a:t>- </a:t>
            </a:r>
            <a:r>
              <a:rPr lang="ru-RU" b="1" dirty="0" smtClean="0">
                <a:solidFill>
                  <a:srgbClr val="FF0000"/>
                </a:solidFill>
              </a:rPr>
              <a:t>НЕВЕРНОЕ ПОВЕДЕНИЕ РОДИТЕЛЕЙ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79512" y="1556792"/>
            <a:ext cx="4320480" cy="19442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Уделяя мало время своему ребенку ,родители порождают дефицит  тепла и ласки ,не  допуская проявления детьми инициативы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716016" y="1628800"/>
            <a:ext cx="4104456" cy="18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Допускают в воспитании жесткие и негативные методы обращения с детьми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4427984" y="3429000"/>
            <a:ext cx="4104456" cy="144016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Унижение ребенка, проявление к ребенку неуважения , не учитывают мнения и желания ребенка.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95536" y="3645024"/>
            <a:ext cx="4032448" cy="1296144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обучают ребенка, неагрессивным поступкам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467544" y="5013176"/>
            <a:ext cx="3816424" cy="158417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Требования безоговорочного  выполнения правил  без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обьяснения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их детям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355976" y="4869160"/>
            <a:ext cx="4320480" cy="12961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Поддерживаю и поощряют агрессивное поведение ребенка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495928" y="6569968"/>
            <a:ext cx="648072" cy="288032"/>
          </a:xfrm>
          <a:prstGeom prst="actionButtonForwardNex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назад 11">
            <a:hlinkClick r:id="" action="ppaction://hlinkshowjump?jump=lastslideviewed" highlightClick="1"/>
          </p:cNvPr>
          <p:cNvSpPr/>
          <p:nvPr/>
        </p:nvSpPr>
        <p:spPr>
          <a:xfrm>
            <a:off x="0" y="6569968"/>
            <a:ext cx="648072" cy="288032"/>
          </a:xfrm>
          <a:prstGeom prst="actionButtonBackPreviou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Click="0" advTm="8000"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764704"/>
            <a:ext cx="9144000" cy="1008112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Агрессия – это физическое или вербальное (словесное) поведение, направленное на причинение вреда кому-либо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844824"/>
            <a:ext cx="9144000" cy="5013176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Виды детской агрессии:</a:t>
            </a:r>
          </a:p>
          <a:p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Существует </a:t>
            </a: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 видов агрессии: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v-detskom-sadu_59d1a41b7c99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4869160"/>
            <a:ext cx="3240360" cy="1656184"/>
          </a:xfrm>
          <a:prstGeom prst="rect">
            <a:avLst/>
          </a:prstGeom>
        </p:spPr>
      </p:pic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0" y="6569968"/>
            <a:ext cx="648072" cy="288032"/>
          </a:xfrm>
          <a:prstGeom prst="actionButtonBackPreviou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495928" y="6569968"/>
            <a:ext cx="648072" cy="288032"/>
          </a:xfrm>
          <a:prstGeom prst="actionButtonForwardNex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2996952"/>
            <a:ext cx="2952328" cy="122413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Физическая агрессия (физические действия    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против кого-либо)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1547664" y="4221088"/>
            <a:ext cx="288032" cy="648072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148064" y="2996952"/>
            <a:ext cx="3096344" cy="11521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Раздражение (вспыльчивость , грубость)</a:t>
            </a:r>
          </a:p>
        </p:txBody>
      </p:sp>
      <p:pic>
        <p:nvPicPr>
          <p:cNvPr id="10" name="Рисунок 9" descr="image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4797152"/>
            <a:ext cx="3168352" cy="1539552"/>
          </a:xfrm>
          <a:prstGeom prst="rect">
            <a:avLst/>
          </a:prstGeom>
        </p:spPr>
      </p:pic>
      <p:sp>
        <p:nvSpPr>
          <p:cNvPr id="11" name="Стрелка вниз 10"/>
          <p:cNvSpPr/>
          <p:nvPr/>
        </p:nvSpPr>
        <p:spPr>
          <a:xfrm>
            <a:off x="6516216" y="4149080"/>
            <a:ext cx="288032" cy="648072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Click="0" advTm="8000"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pPr>
              <a:buNone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 descr="109243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3284984"/>
            <a:ext cx="4535526" cy="3212976"/>
          </a:xfrm>
          <a:prstGeom prst="rect">
            <a:avLst/>
          </a:prstGeom>
        </p:spPr>
      </p:pic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0" y="6569968"/>
            <a:ext cx="648072" cy="288032"/>
          </a:xfrm>
          <a:prstGeom prst="actionButtonBackPreviou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495928" y="6569968"/>
            <a:ext cx="648072" cy="288032"/>
          </a:xfrm>
          <a:prstGeom prst="actionButtonForwardNex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404664"/>
            <a:ext cx="3168352" cy="14184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Вербальная агрессия (угрозы, крики, 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ругань и т.д.)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292080" y="548680"/>
            <a:ext cx="3384376" cy="14401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Направленная агрессия (сплетни, 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злобные шутки</a:t>
            </a:r>
          </a:p>
        </p:txBody>
      </p:sp>
      <p:sp>
        <p:nvSpPr>
          <p:cNvPr id="26" name="Стрелка вниз 25"/>
          <p:cNvSpPr/>
          <p:nvPr/>
        </p:nvSpPr>
        <p:spPr>
          <a:xfrm rot="19281954">
            <a:off x="1850302" y="1820361"/>
            <a:ext cx="484632" cy="1898273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низ 26"/>
          <p:cNvSpPr/>
          <p:nvPr/>
        </p:nvSpPr>
        <p:spPr>
          <a:xfrm rot="2971261">
            <a:off x="6191678" y="1932409"/>
            <a:ext cx="484632" cy="1898273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Click="0" advTm="8000"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people-panicking-1888079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2636912"/>
            <a:ext cx="7453336" cy="4221088"/>
          </a:xfrm>
          <a:prstGeom prst="rect">
            <a:avLst/>
          </a:prstGeom>
        </p:spPr>
      </p:pic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0" y="6569968"/>
            <a:ext cx="648072" cy="288032"/>
          </a:xfrm>
          <a:prstGeom prst="actionButtonBackPreviou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495928" y="6569968"/>
            <a:ext cx="648072" cy="288032"/>
          </a:xfrm>
          <a:prstGeom prst="actionButtonForwardNex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1196752"/>
            <a:ext cx="7632848" cy="72008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5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Ненаправленная агрессия (крики в толпе,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топание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и т.д.)</a:t>
            </a:r>
          </a:p>
        </p:txBody>
      </p:sp>
      <p:sp>
        <p:nvSpPr>
          <p:cNvPr id="10" name="Стрелка вниз 9"/>
          <p:cNvSpPr/>
          <p:nvPr/>
        </p:nvSpPr>
        <p:spPr>
          <a:xfrm>
            <a:off x="4716016" y="1916832"/>
            <a:ext cx="432048" cy="720080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Click="0" advTm="8000"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Причины детской агрессии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1268760"/>
            <a:ext cx="7848872" cy="5445224"/>
          </a:xfrm>
          <a:solidFill>
            <a:schemeClr val="accent3">
              <a:lumMod val="20000"/>
              <a:lumOff val="80000"/>
            </a:schemeClr>
          </a:solidFill>
          <a:ln>
            <a:solidFill>
              <a:srgbClr val="92D05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>
            <a:normAutofit fontScale="40000" lnSpcReduction="20000"/>
          </a:bodyPr>
          <a:lstStyle/>
          <a:p>
            <a:r>
              <a:rPr lang="ru-RU" sz="5000" dirty="0">
                <a:latin typeface="Times New Roman" pitchFamily="18" charset="0"/>
                <a:cs typeface="Times New Roman" pitchFamily="18" charset="0"/>
              </a:rPr>
              <a:t>1. Проявлению агрессивных качеств у ребенка могут способствовать некоторые соматические заболевания или заболевания головного мозга.</a:t>
            </a:r>
          </a:p>
          <a:p>
            <a:r>
              <a:rPr lang="ru-RU" sz="5000" dirty="0">
                <a:latin typeface="Times New Roman" pitchFamily="18" charset="0"/>
                <a:cs typeface="Times New Roman" pitchFamily="18" charset="0"/>
              </a:rPr>
              <a:t>2. Просмотр агрессивных телепередач, компьютерные игры со сценами насилия.</a:t>
            </a:r>
          </a:p>
          <a:p>
            <a:r>
              <a:rPr lang="ru-RU" sz="5000" dirty="0">
                <a:latin typeface="Times New Roman" pitchFamily="18" charset="0"/>
                <a:cs typeface="Times New Roman" pitchFamily="18" charset="0"/>
              </a:rPr>
              <a:t>3. Ссоры, конфликты, грубость в семье.</a:t>
            </a:r>
          </a:p>
          <a:p>
            <a:r>
              <a:rPr lang="ru-RU" sz="5000" dirty="0">
                <a:latin typeface="Times New Roman" pitchFamily="18" charset="0"/>
                <a:cs typeface="Times New Roman" pitchFamily="18" charset="0"/>
              </a:rPr>
              <a:t>4. Регулярное проявление у родителей одного или нескольких из вышеуказанных видов агрессивного поведения.</a:t>
            </a:r>
          </a:p>
          <a:p>
            <a:r>
              <a:rPr lang="ru-RU" sz="5000" dirty="0">
                <a:latin typeface="Times New Roman" pitchFamily="18" charset="0"/>
                <a:cs typeface="Times New Roman" pitchFamily="18" charset="0"/>
              </a:rPr>
              <a:t>5. Неразумные, не соответствующие возрасту требования, ограничения и наказания, накладываемые родителями по отношению к ребенку.</a:t>
            </a:r>
          </a:p>
          <a:p>
            <a:r>
              <a:rPr lang="ru-RU" sz="5000" dirty="0">
                <a:latin typeface="Times New Roman" pitchFamily="18" charset="0"/>
                <a:cs typeface="Times New Roman" pitchFamily="18" charset="0"/>
              </a:rPr>
              <a:t>6. Строгое наказание, без проведения разъяснительных бесед, за любое проявление агрессивности у ребенка. В этом случае ребенок учится скрывать свой гнев в присутствии родителей, но это не гарантирует подавления агрессии в любых других ситуациях. Напротив такое поведение родителей взращивает, развивает в своем сыне или дочери чрезмерную агрессивность, которая будет проявляться даже в зрелые годы. Ведь всем известно, что зло порождает только зло, а агрессия — агрессию.</a:t>
            </a:r>
          </a:p>
          <a:p>
            <a:endParaRPr lang="ru-RU" dirty="0"/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0" y="6569968"/>
            <a:ext cx="648072" cy="288032"/>
          </a:xfrm>
          <a:prstGeom prst="actionButtonBackPreviou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495928" y="6569968"/>
            <a:ext cx="648072" cy="288032"/>
          </a:xfrm>
          <a:prstGeom prst="actionButtonForwardNex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Click="0" advTm="8000">
    <p:pull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330</TotalTime>
  <Words>1032</Words>
  <Application>Microsoft Office PowerPoint</Application>
  <PresentationFormat>Экран (4:3)</PresentationFormat>
  <Paragraphs>150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        Презентация на тему:      «Детская Агрессия»</vt:lpstr>
      <vt:lpstr>Презентация PowerPoint</vt:lpstr>
      <vt:lpstr>Презентация PowerPoint</vt:lpstr>
      <vt:lpstr>Презентация PowerPoint</vt:lpstr>
      <vt:lpstr>Презентация PowerPoint</vt:lpstr>
      <vt:lpstr>Агрессия – это физическое или вербальное (словесное) поведение, направленное на причинение вреда кому-либо. </vt:lpstr>
      <vt:lpstr>Презентация PowerPoint</vt:lpstr>
      <vt:lpstr>Презентация PowerPoint</vt:lpstr>
      <vt:lpstr>Причины детской агрессии</vt:lpstr>
      <vt:lpstr>Презентация PowerPoint</vt:lpstr>
      <vt:lpstr>Рекомендации  по устранению и профилактики агрессивного поведения у детей: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Виды агрессии дошкольника</dc:title>
  <dc:creator>Samsung</dc:creator>
  <cp:lastModifiedBy>User</cp:lastModifiedBy>
  <cp:revision>36</cp:revision>
  <dcterms:created xsi:type="dcterms:W3CDTF">2020-03-16T13:47:30Z</dcterms:created>
  <dcterms:modified xsi:type="dcterms:W3CDTF">2020-10-01T07:20:47Z</dcterms:modified>
</cp:coreProperties>
</file>