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2" r:id="rId5"/>
    <p:sldId id="261" r:id="rId6"/>
    <p:sldId id="269" r:id="rId7"/>
    <p:sldId id="264" r:id="rId8"/>
    <p:sldId id="265" r:id="rId9"/>
    <p:sldId id="266" r:id="rId10"/>
    <p:sldId id="274" r:id="rId11"/>
    <p:sldId id="273" r:id="rId12"/>
    <p:sldId id="279" r:id="rId13"/>
    <p:sldId id="280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CC0099"/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854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94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30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1112" y="332656"/>
            <a:ext cx="79928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kern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CC0099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Эмоциональное </a:t>
            </a:r>
            <a:r>
              <a:rPr kumimoji="0" lang="ru-RU" sz="6600" b="0" i="0" u="none" strike="noStrike" kern="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CC0099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благополучие детей в ДОУ.</a:t>
            </a:r>
            <a:endParaRPr kumimoji="0" lang="ru-RU" sz="6600" b="0" i="0" u="none" strike="noStrike" kern="0" cap="none" spc="0" normalizeH="0" baseline="0" noProof="0" dirty="0" smtClean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79681">
            <a:off x="519115" y="4128432"/>
            <a:ext cx="2232439" cy="22324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39708">
            <a:off x="6389580" y="4119570"/>
            <a:ext cx="2244639" cy="22542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458" y="3822019"/>
            <a:ext cx="3456384" cy="26003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69350"/>
            <a:ext cx="741682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Эмоциональное </a:t>
            </a:r>
            <a:r>
              <a:rPr lang="ru-RU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неблагополучие, </a:t>
            </a:r>
            <a:r>
              <a:rPr lang="ru-RU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связанное с затруднениями в общении, может приводить к различным </a:t>
            </a:r>
            <a:r>
              <a:rPr lang="ru-RU" sz="24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типам поведения детей</a:t>
            </a:r>
            <a:r>
              <a:rPr lang="ru-RU" sz="28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  <a:endParaRPr lang="ru-RU" sz="28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93" y="1443201"/>
            <a:ext cx="8534795" cy="543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4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ПРИЗНАКИ ЗДОРОВОГО ЭМОЦИОНАЛЬНОГО СОСТОЯНИЯ У ДЕТЕЙ</a:t>
            </a:r>
            <a:endParaRPr lang="ru-RU" sz="28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571612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Ищет конструктивный выход эмоциональному напряжению в спокойной и осмысленной форме (рисование или игра)</a:t>
            </a:r>
            <a:r>
              <a:rPr lang="ru-RU" sz="2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;</a:t>
            </a:r>
            <a:endParaRPr lang="ru-RU" sz="22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Начинает высказывать суждения о причинах и проявлениях эмоций;</a:t>
            </a:r>
            <a:endParaRPr lang="ru-RU" sz="2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Становится все более самостоятельным в плане получения удовлетворения и разрешения эмоциональных затруднений</a:t>
            </a:r>
            <a:r>
              <a:rPr lang="ru-RU" sz="2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;</a:t>
            </a:r>
            <a:endParaRPr lang="ru-RU" sz="22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Проявляет все большее сочувствие и интерес к другим людям (особенно сверстникам);</a:t>
            </a:r>
            <a:endParaRPr lang="ru-RU" sz="2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Ищет и признает справедливость в эмоциональных конфликтах;</a:t>
            </a:r>
            <a:endParaRPr lang="ru-RU" sz="2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55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СИМПТОМЫЫ ЭМОЦИОНАЛЬНЫХ ПРОБЛЕМ</a:t>
            </a:r>
            <a:endParaRPr lang="ru-RU" sz="28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571612"/>
            <a:ext cx="83529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Частые случаи самонаказания и нанесения себе травм</a:t>
            </a:r>
            <a:r>
              <a:rPr lang="ru-RU" sz="2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;</a:t>
            </a:r>
            <a:endParaRPr lang="ru-RU" sz="22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Частые и тяжелые конфликты с другими людьми;</a:t>
            </a:r>
            <a:endParaRPr lang="ru-RU" sz="2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Постоянное уединение, избегание контактов с другими детьми</a:t>
            </a:r>
            <a:r>
              <a:rPr lang="ru-RU" sz="2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;</a:t>
            </a:r>
            <a:endParaRPr lang="ru-RU" sz="22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Общая неспособность следовать правилам и указаниям;</a:t>
            </a:r>
            <a:endParaRPr lang="ru-RU" sz="2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Нежелание разговаривать и договариваться;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Внезапные, заметные и продолжительные периоды снижения общей уверенности в себе, невнимания или утраты интереса к окружающему;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Постоянная меланхолия.</a:t>
            </a:r>
            <a:endParaRPr lang="ru-RU" sz="2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91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Основные причины нарушений</a:t>
            </a:r>
            <a:endParaRPr lang="ru-RU" sz="28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571612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Перенесенные стрессы</a:t>
            </a:r>
            <a:r>
              <a:rPr lang="ru-RU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;</a:t>
            </a:r>
            <a:endParaRPr lang="ru-RU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Отставание в интеллектуальном развитии;</a:t>
            </a:r>
            <a:endParaRPr lang="ru-RU" sz="2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Недостаточность эмоциональных контактов с близкими взрослыми</a:t>
            </a:r>
            <a:r>
              <a:rPr lang="ru-RU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;</a:t>
            </a:r>
            <a:endParaRPr lang="ru-RU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Социально-бытовые причины;</a:t>
            </a:r>
            <a:endParaRPr lang="ru-RU" sz="2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Фильмы и компьютерные игры, не предназначенные для его возраста;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Ряд других причин, вызывающих у ребенка внутренний дискомфорт и чувство неполноценности.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11033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83529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</a:t>
            </a:r>
            <a:r>
              <a:rPr lang="ru-RU" sz="3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Эмоциональное </a:t>
            </a:r>
            <a:r>
              <a:rPr lang="ru-RU" sz="32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благополучие для ребенка, все равно что для ростка свет, тепло, влага, удобрения, почва… </a:t>
            </a:r>
            <a:endParaRPr lang="ru-RU" sz="3200" b="1" dirty="0" smtClean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/>
            <a:r>
              <a:rPr lang="ru-RU" sz="3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Чтобы </a:t>
            </a:r>
            <a:r>
              <a:rPr lang="ru-RU" sz="32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нормально расти, </a:t>
            </a:r>
            <a:r>
              <a:rPr lang="ru-RU" sz="3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ребенку нужна: </a:t>
            </a:r>
            <a:r>
              <a:rPr lang="ru-RU" sz="32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любовь, уверенность в своих силах, в своей значимости и ценности для нас, </a:t>
            </a:r>
            <a:endParaRPr lang="ru-RU" sz="3200" b="1" dirty="0" smtClean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/>
            <a:r>
              <a:rPr lang="ru-RU" sz="32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3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взрослых</a:t>
            </a:r>
            <a:r>
              <a:rPr lang="ru-RU" sz="32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ru-RU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933056"/>
            <a:ext cx="3261498" cy="236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2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620688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strike="noStrike" kern="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Эмоции –</a:t>
            </a:r>
            <a:r>
              <a:rPr kumimoji="0" lang="ru-RU" sz="3200" b="0" strike="noStrike" kern="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kumimoji="0" lang="ru-RU" sz="3200" b="0" strike="noStrike" kern="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prstClr val="black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психологическое состояние человека, проявляющееся в переживании человека отношения к окружающему или самому себе.</a:t>
            </a:r>
            <a:endParaRPr kumimoji="0" lang="ru-RU" sz="3200" b="0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320" y="3573016"/>
            <a:ext cx="2492186" cy="27690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55532">
            <a:off x="6572929" y="3416375"/>
            <a:ext cx="1728192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34013">
            <a:off x="1010464" y="3416375"/>
            <a:ext cx="1728192" cy="230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2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39144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ЧТО ТАКОЕ ЭМОЦИОНАЛЬНОЕ БЛАГОПОЛУЧИЕ?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28599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Оно выражается в следующих чертах </a:t>
            </a:r>
            <a:r>
              <a:rPr lang="ru-RU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ребенка</a:t>
            </a:r>
            <a:r>
              <a:rPr lang="ru-RU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9288" y="3324761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</a:rPr>
              <a:t>   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</a:rPr>
              <a:t>чувство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</a:rPr>
              <a:t>доверия к миру;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</a:rPr>
              <a:t>   способность проявлять гуманные чувства;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</a:rPr>
              <a:t>   наличие положительных эмоций и чувства юмора;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</a:rPr>
              <a:t>   способность и потребность в телесном контакте;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</a:rPr>
              <a:t>   чувство удивления;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</a:rPr>
              <a:t>   вариативность поведения;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2000" b="1" kern="0" dirty="0" smtClean="0">
                <a:solidFill>
                  <a:srgbClr val="0000FF"/>
                </a:solidFill>
                <a:latin typeface="Comic Sans MS" pitchFamily="66" charset="0"/>
              </a:rPr>
              <a:t>  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</a:rPr>
              <a:t>способность к положительному подкреплению себя;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</a:rPr>
              <a:t>   способность к самоанализу в соответствии с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</a:rPr>
              <a:t> возрастом</a:t>
            </a:r>
            <a:r>
              <a:rPr lang="ru-RU" sz="2000" b="1" kern="0" dirty="0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1142984"/>
            <a:ext cx="6470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Это состояние комфорта в окружающей 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действительности.</a:t>
            </a:r>
            <a:endParaRPr lang="ru-RU" sz="2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7410" name="Picture 2" descr="Чудо!Читать всем. KitaClub - лучший портал для девочек!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1714488"/>
            <a:ext cx="2759830" cy="1839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563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142984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Эмоциональное благополучие формирует:</a:t>
            </a:r>
            <a:endParaRPr kumimoji="0" lang="ru-RU" sz="4000" b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3143248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lvl="0" indent="-384048">
              <a:spcBef>
                <a:spcPct val="20000"/>
              </a:spcBef>
              <a:buClr>
                <a:srgbClr val="FF388C"/>
              </a:buClr>
              <a:buSzPct val="80000"/>
              <a:buFont typeface="Wingdings" pitchFamily="2" charset="2"/>
              <a:buChar char="Ø"/>
            </a:pPr>
            <a:r>
              <a:rPr lang="ru-RU" sz="3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адекватную высокую </a:t>
            </a:r>
            <a:r>
              <a:rPr lang="ru-RU" sz="3000" dirty="0">
                <a:solidFill>
                  <a:prstClr val="black"/>
                </a:solidFill>
                <a:latin typeface="Comic Sans MS" panose="030F0702030302020204" pitchFamily="66" charset="0"/>
              </a:rPr>
              <a:t>самооценку;</a:t>
            </a:r>
          </a:p>
          <a:p>
            <a:pPr marL="448056" lvl="0" indent="-384048">
              <a:spcBef>
                <a:spcPct val="20000"/>
              </a:spcBef>
              <a:buClr>
                <a:srgbClr val="FF388C"/>
              </a:buClr>
              <a:buSzPct val="80000"/>
              <a:buFont typeface="Wingdings" pitchFamily="2" charset="2"/>
              <a:buChar char="Ø"/>
            </a:pPr>
            <a:r>
              <a:rPr lang="ru-RU" sz="3000" dirty="0">
                <a:solidFill>
                  <a:prstClr val="black"/>
                </a:solidFill>
                <a:latin typeface="Comic Sans MS" panose="030F0702030302020204" pitchFamily="66" charset="0"/>
              </a:rPr>
              <a:t>сформированный самоконтроль;</a:t>
            </a:r>
          </a:p>
          <a:p>
            <a:pPr marL="448056" lvl="0" indent="-384048">
              <a:spcBef>
                <a:spcPct val="20000"/>
              </a:spcBef>
              <a:buClr>
                <a:srgbClr val="FF388C"/>
              </a:buClr>
              <a:buSzPct val="80000"/>
              <a:buFont typeface="Wingdings" pitchFamily="2" charset="2"/>
              <a:buChar char="Ø"/>
            </a:pPr>
            <a:r>
              <a:rPr lang="ru-RU" sz="3000" dirty="0">
                <a:solidFill>
                  <a:prstClr val="black"/>
                </a:solidFill>
                <a:latin typeface="Comic Sans MS" panose="030F0702030302020204" pitchFamily="66" charset="0"/>
              </a:rPr>
              <a:t>ориентацию на успех в достижении целей;</a:t>
            </a:r>
          </a:p>
          <a:p>
            <a:pPr marL="448056" lvl="0" indent="-384048">
              <a:spcBef>
                <a:spcPct val="20000"/>
              </a:spcBef>
              <a:buClr>
                <a:srgbClr val="FF388C"/>
              </a:buClr>
              <a:buSzPct val="80000"/>
              <a:buFont typeface="Wingdings" pitchFamily="2" charset="2"/>
              <a:buChar char="Ø"/>
            </a:pPr>
            <a:r>
              <a:rPr lang="ru-RU" sz="3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состояние удовлетворения</a:t>
            </a:r>
            <a:endParaRPr lang="ru-RU" sz="3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06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577060"/>
            <a:ext cx="6084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ЭМОЦИОНАЛЬНО БЛАГОПОЛУЧНЫЙ РЕБЕНОК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7682" y="2477195"/>
            <a:ext cx="2369705" cy="1722832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 rot="18114033">
            <a:off x="2760784" y="933084"/>
            <a:ext cx="685275" cy="1881410"/>
          </a:xfrm>
          <a:prstGeom prst="downArrow">
            <a:avLst/>
          </a:prstGeom>
          <a:solidFill>
            <a:srgbClr val="F79646">
              <a:lumMod val="20000"/>
              <a:lumOff val="80000"/>
            </a:srgbClr>
          </a:solidFill>
          <a:ln w="25400" cap="rnd" cmpd="sng" algn="ctr">
            <a:solidFill>
              <a:srgbClr val="C0504D"/>
            </a:solidFill>
            <a:prstDash val="solid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УЛЫБЧИВ</a:t>
            </a:r>
          </a:p>
        </p:txBody>
      </p:sp>
      <p:sp>
        <p:nvSpPr>
          <p:cNvPr id="9" name="Стрелка вниз 8"/>
          <p:cNvSpPr/>
          <p:nvPr/>
        </p:nvSpPr>
        <p:spPr>
          <a:xfrm rot="16445325">
            <a:off x="2184077" y="1780314"/>
            <a:ext cx="708680" cy="1929717"/>
          </a:xfrm>
          <a:prstGeom prst="downArrow">
            <a:avLst/>
          </a:prstGeom>
          <a:solidFill>
            <a:srgbClr val="F79646">
              <a:lumMod val="20000"/>
              <a:lumOff val="80000"/>
            </a:srgbClr>
          </a:solidFill>
          <a:ln w="25400" cap="rnd" cmpd="sng" algn="ctr">
            <a:solidFill>
              <a:srgbClr val="C0504D"/>
            </a:solidFill>
            <a:prstDash val="solid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НЕПОСРЕДСТВЕНЕН</a:t>
            </a:r>
          </a:p>
        </p:txBody>
      </p:sp>
      <p:sp>
        <p:nvSpPr>
          <p:cNvPr id="10" name="Стрелка вниз 9"/>
          <p:cNvSpPr/>
          <p:nvPr/>
        </p:nvSpPr>
        <p:spPr>
          <a:xfrm rot="15546680">
            <a:off x="2166600" y="2649683"/>
            <a:ext cx="609600" cy="1951436"/>
          </a:xfrm>
          <a:prstGeom prst="downArrow">
            <a:avLst/>
          </a:prstGeom>
          <a:solidFill>
            <a:srgbClr val="F79646">
              <a:lumMod val="20000"/>
              <a:lumOff val="80000"/>
            </a:srgbClr>
          </a:solidFill>
          <a:ln w="25400" cap="rnd" cmpd="sng" algn="ctr">
            <a:solidFill>
              <a:srgbClr val="C0504D"/>
            </a:solidFill>
            <a:prstDash val="solid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РАЗГОВОРЧИВ</a:t>
            </a:r>
          </a:p>
        </p:txBody>
      </p:sp>
      <p:sp>
        <p:nvSpPr>
          <p:cNvPr id="11" name="Стрелка вниз 10"/>
          <p:cNvSpPr/>
          <p:nvPr/>
        </p:nvSpPr>
        <p:spPr>
          <a:xfrm rot="14507676">
            <a:off x="2496197" y="3538345"/>
            <a:ext cx="609600" cy="1749037"/>
          </a:xfrm>
          <a:prstGeom prst="downArrow">
            <a:avLst/>
          </a:prstGeom>
          <a:solidFill>
            <a:srgbClr val="F79646">
              <a:lumMod val="20000"/>
              <a:lumOff val="80000"/>
            </a:srgbClr>
          </a:solidFill>
          <a:ln w="25400" cap="rnd" cmpd="sng" algn="ctr">
            <a:solidFill>
              <a:srgbClr val="C0504D"/>
            </a:solidFill>
            <a:prstDash val="solid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НЕ ДРАЧЛИВ</a:t>
            </a:r>
          </a:p>
        </p:txBody>
      </p:sp>
      <p:sp>
        <p:nvSpPr>
          <p:cNvPr id="12" name="Стрелка вниз 11"/>
          <p:cNvSpPr/>
          <p:nvPr/>
        </p:nvSpPr>
        <p:spPr>
          <a:xfrm rot="12437428">
            <a:off x="3078706" y="4280373"/>
            <a:ext cx="775071" cy="1749037"/>
          </a:xfrm>
          <a:prstGeom prst="downArrow">
            <a:avLst/>
          </a:prstGeom>
          <a:solidFill>
            <a:srgbClr val="F79646">
              <a:lumMod val="20000"/>
              <a:lumOff val="80000"/>
            </a:srgbClr>
          </a:solidFill>
          <a:ln w="25400" cap="rnd" cmpd="sng" algn="ctr">
            <a:solidFill>
              <a:srgbClr val="C0504D"/>
            </a:solidFill>
            <a:prstDash val="solid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НЕ ГРУБИТ РОДИТЕЛЯМ</a:t>
            </a:r>
          </a:p>
        </p:txBody>
      </p:sp>
      <p:sp>
        <p:nvSpPr>
          <p:cNvPr id="13" name="Стрелка вниз 12"/>
          <p:cNvSpPr/>
          <p:nvPr/>
        </p:nvSpPr>
        <p:spPr>
          <a:xfrm rot="11625319">
            <a:off x="4015588" y="4522432"/>
            <a:ext cx="1069512" cy="1725972"/>
          </a:xfrm>
          <a:prstGeom prst="downArrow">
            <a:avLst/>
          </a:prstGeom>
          <a:solidFill>
            <a:srgbClr val="F79646">
              <a:lumMod val="20000"/>
              <a:lumOff val="80000"/>
            </a:srgbClr>
          </a:solidFill>
          <a:ln w="25400" cap="rnd" cmpd="sng" algn="ctr">
            <a:solidFill>
              <a:srgbClr val="C0504D"/>
            </a:solidFill>
            <a:prstDash val="solid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ОБЛАДАЕТ ЧУВСТВОМ ЮМОРА</a:t>
            </a:r>
          </a:p>
        </p:txBody>
      </p:sp>
      <p:sp>
        <p:nvSpPr>
          <p:cNvPr id="14" name="Стрелка вниз 13"/>
          <p:cNvSpPr/>
          <p:nvPr/>
        </p:nvSpPr>
        <p:spPr>
          <a:xfrm rot="9754238">
            <a:off x="5217295" y="4463086"/>
            <a:ext cx="609600" cy="1789190"/>
          </a:xfrm>
          <a:prstGeom prst="downArrow">
            <a:avLst/>
          </a:prstGeom>
          <a:solidFill>
            <a:srgbClr val="F79646">
              <a:lumMod val="20000"/>
              <a:lumOff val="80000"/>
            </a:srgbClr>
          </a:solidFill>
          <a:ln w="25400" cap="rnd" cmpd="sng" algn="ctr">
            <a:solidFill>
              <a:srgbClr val="C0504D"/>
            </a:solidFill>
            <a:prstDash val="solid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НЕ ВОРУЕТ</a:t>
            </a:r>
          </a:p>
        </p:txBody>
      </p:sp>
      <p:sp>
        <p:nvSpPr>
          <p:cNvPr id="15" name="Стрелка вниз 14"/>
          <p:cNvSpPr/>
          <p:nvPr/>
        </p:nvSpPr>
        <p:spPr>
          <a:xfrm rot="8837950">
            <a:off x="5933140" y="4220280"/>
            <a:ext cx="609600" cy="1749037"/>
          </a:xfrm>
          <a:prstGeom prst="downArrow">
            <a:avLst/>
          </a:prstGeom>
          <a:solidFill>
            <a:srgbClr val="F79646">
              <a:lumMod val="20000"/>
              <a:lumOff val="80000"/>
            </a:srgbClr>
          </a:solidFill>
          <a:ln w="25400" cap="rnd" cmpd="sng" algn="ctr">
            <a:solidFill>
              <a:srgbClr val="C0504D"/>
            </a:solidFill>
            <a:prstDash val="solid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НЕ КРИКЛИВ</a:t>
            </a:r>
          </a:p>
        </p:txBody>
      </p:sp>
      <p:sp>
        <p:nvSpPr>
          <p:cNvPr id="16" name="Стрелка вниз 15"/>
          <p:cNvSpPr/>
          <p:nvPr/>
        </p:nvSpPr>
        <p:spPr>
          <a:xfrm rot="7398233">
            <a:off x="6628576" y="3903592"/>
            <a:ext cx="812469" cy="1749037"/>
          </a:xfrm>
          <a:prstGeom prst="downArrow">
            <a:avLst/>
          </a:prstGeom>
          <a:solidFill>
            <a:srgbClr val="F79646">
              <a:lumMod val="20000"/>
              <a:lumOff val="80000"/>
            </a:srgbClr>
          </a:solidFill>
          <a:ln w="25400" cap="rnd" cmpd="sng" algn="ctr">
            <a:solidFill>
              <a:srgbClr val="C0504D"/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НЕ ОБИЖАЕТ ДРУГИХ</a:t>
            </a:r>
          </a:p>
        </p:txBody>
      </p:sp>
      <p:sp>
        <p:nvSpPr>
          <p:cNvPr id="17" name="Стрелка вниз 16"/>
          <p:cNvSpPr/>
          <p:nvPr/>
        </p:nvSpPr>
        <p:spPr>
          <a:xfrm rot="4868313">
            <a:off x="7017345" y="2280880"/>
            <a:ext cx="992880" cy="2489625"/>
          </a:xfrm>
          <a:prstGeom prst="downArrow">
            <a:avLst/>
          </a:prstGeom>
          <a:solidFill>
            <a:srgbClr val="F79646">
              <a:lumMod val="20000"/>
              <a:lumOff val="80000"/>
            </a:srgbClr>
          </a:solidFill>
          <a:ln w="25400" cap="rnd" cmpd="sng" algn="ctr">
            <a:solidFill>
              <a:srgbClr val="C0504D"/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СПОСОБЕН ПРЕОДОЛЕВАТЬ ЭГОЦЕНТРИЧЕСКУЮ ПОЗИЦИЮ</a:t>
            </a:r>
          </a:p>
        </p:txBody>
      </p:sp>
      <p:sp>
        <p:nvSpPr>
          <p:cNvPr id="18" name="Стрелка вниз 17"/>
          <p:cNvSpPr/>
          <p:nvPr/>
        </p:nvSpPr>
        <p:spPr>
          <a:xfrm rot="4624343">
            <a:off x="6912969" y="1654450"/>
            <a:ext cx="609600" cy="2057569"/>
          </a:xfrm>
          <a:prstGeom prst="downArrow">
            <a:avLst/>
          </a:prstGeom>
          <a:solidFill>
            <a:srgbClr val="F79646">
              <a:lumMod val="20000"/>
              <a:lumOff val="80000"/>
            </a:srgbClr>
          </a:solidFill>
          <a:ln w="25400" cap="rnd" cmpd="sng" algn="ctr">
            <a:solidFill>
              <a:srgbClr val="C0504D"/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СЛУШАЕТ ДРУГИХ</a:t>
            </a:r>
          </a:p>
        </p:txBody>
      </p:sp>
      <p:sp>
        <p:nvSpPr>
          <p:cNvPr id="19" name="Стрелка вниз 18"/>
          <p:cNvSpPr/>
          <p:nvPr/>
        </p:nvSpPr>
        <p:spPr>
          <a:xfrm rot="3909761">
            <a:off x="6342927" y="827223"/>
            <a:ext cx="797836" cy="2076550"/>
          </a:xfrm>
          <a:prstGeom prst="downArrow">
            <a:avLst/>
          </a:prstGeom>
          <a:solidFill>
            <a:srgbClr val="F79646">
              <a:lumMod val="20000"/>
              <a:lumOff val="80000"/>
            </a:srgbClr>
          </a:solidFill>
          <a:ln w="25400" cap="rnd" cmpd="sng" algn="ctr">
            <a:solidFill>
              <a:srgbClr val="C0504D"/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ДОБРОЖЕЛАТЕЛЕН</a:t>
            </a:r>
          </a:p>
        </p:txBody>
      </p:sp>
    </p:spTree>
    <p:extLst>
      <p:ext uri="{BB962C8B-B14F-4D97-AF65-F5344CB8AC3E}">
        <p14:creationId xmlns:p14="http://schemas.microsoft.com/office/powerpoint/2010/main" val="206658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14290"/>
            <a:ext cx="69958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Схема создания эмоционального комфорта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ребенка </a:t>
            </a:r>
            <a:endParaRPr kumimoji="0" lang="ru-RU" sz="2400" b="0" u="none" strike="noStrike" kern="0" cap="none" spc="0" normalizeH="0" baseline="0" noProof="0" dirty="0" smtClean="0">
              <a:ln>
                <a:noFill/>
              </a:ln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3119283" y="3059371"/>
            <a:ext cx="2811975" cy="9169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Комфортное состояние ребенка.</a:t>
            </a:r>
            <a:endParaRPr lang="ru-RU" altLang="ru-RU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5500694" y="1401862"/>
            <a:ext cx="2959738" cy="9141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Эмоциональное благополучие в семье</a:t>
            </a:r>
            <a:endParaRPr lang="ru-RU" alt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643042" y="1402013"/>
            <a:ext cx="2428892" cy="95541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Психологическое здоровье ребенка</a:t>
            </a:r>
            <a:endParaRPr lang="ru-RU" alt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3" name="AutoShape 10"/>
          <p:cNvCxnSpPr>
            <a:cxnSpLocks noChangeShapeType="1"/>
          </p:cNvCxnSpPr>
          <p:nvPr/>
        </p:nvCxnSpPr>
        <p:spPr bwMode="auto">
          <a:xfrm flipH="1">
            <a:off x="3102437" y="4000504"/>
            <a:ext cx="683745" cy="900057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14"/>
          <p:cNvCxnSpPr>
            <a:cxnSpLocks noChangeShapeType="1"/>
          </p:cNvCxnSpPr>
          <p:nvPr/>
        </p:nvCxnSpPr>
        <p:spPr bwMode="auto">
          <a:xfrm>
            <a:off x="5500694" y="4000504"/>
            <a:ext cx="713910" cy="900057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10"/>
          <p:cNvCxnSpPr>
            <a:cxnSpLocks noChangeShapeType="1"/>
          </p:cNvCxnSpPr>
          <p:nvPr/>
        </p:nvCxnSpPr>
        <p:spPr bwMode="auto">
          <a:xfrm flipH="1">
            <a:off x="2691886" y="3477076"/>
            <a:ext cx="410551" cy="352636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0"/>
          <p:cNvCxnSpPr>
            <a:cxnSpLocks noChangeShapeType="1"/>
          </p:cNvCxnSpPr>
          <p:nvPr/>
        </p:nvCxnSpPr>
        <p:spPr bwMode="auto">
          <a:xfrm>
            <a:off x="6180286" y="3453038"/>
            <a:ext cx="365691" cy="40071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AutoShape 10"/>
          <p:cNvCxnSpPr>
            <a:cxnSpLocks noChangeShapeType="1"/>
          </p:cNvCxnSpPr>
          <p:nvPr/>
        </p:nvCxnSpPr>
        <p:spPr bwMode="auto">
          <a:xfrm flipV="1">
            <a:off x="5292080" y="2340293"/>
            <a:ext cx="345127" cy="553707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AutoShape 10"/>
          <p:cNvCxnSpPr>
            <a:cxnSpLocks noChangeShapeType="1"/>
          </p:cNvCxnSpPr>
          <p:nvPr/>
        </p:nvCxnSpPr>
        <p:spPr bwMode="auto">
          <a:xfrm flipH="1" flipV="1">
            <a:off x="3786182" y="2357430"/>
            <a:ext cx="320633" cy="529047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6562823" y="3185706"/>
            <a:ext cx="2095529" cy="103251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Признание детским сообществом</a:t>
            </a:r>
            <a:endParaRPr lang="ru-RU" alt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395593" y="3394739"/>
            <a:ext cx="2095529" cy="103251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Предметно – развивающая среда</a:t>
            </a:r>
            <a:endParaRPr lang="ru-RU" alt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auto">
          <a:xfrm>
            <a:off x="838476" y="5079564"/>
            <a:ext cx="2509388" cy="103251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Преемственность в работе всех специалистов ДОУ</a:t>
            </a: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5195408" y="5079835"/>
            <a:ext cx="2760968" cy="103251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Доброжелательное общение взрослого с ребёнком</a:t>
            </a: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13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76672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Предметно-развивающая среда:</a:t>
            </a:r>
            <a:endParaRPr kumimoji="0" lang="ru-RU" sz="1800" b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916832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lvl="0" indent="-384048">
              <a:spcBef>
                <a:spcPct val="20000"/>
              </a:spcBef>
              <a:buClr>
                <a:srgbClr val="FF388C"/>
              </a:buClr>
              <a:buSzPct val="80000"/>
              <a:buFont typeface="Wingdings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Планировать обстановку помещения группы или ее изменения до прихода детей в группу (замена игровых зон – постепенная, с учетом возраста и интересов детей</a:t>
            </a:r>
            <a:r>
              <a:rPr lang="ru-RU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);</a:t>
            </a:r>
            <a:endParaRPr lang="ru-RU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448056" lvl="0" indent="-384048">
              <a:spcBef>
                <a:spcPct val="20000"/>
              </a:spcBef>
              <a:buClr>
                <a:srgbClr val="FF388C"/>
              </a:buClr>
              <a:buSzPct val="80000"/>
              <a:buFont typeface="Wingdings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Организовать игровые зоны для одновременной игры для 2-3 человек;</a:t>
            </a:r>
          </a:p>
          <a:p>
            <a:pPr marL="448056" lvl="0" indent="-384048">
              <a:spcBef>
                <a:spcPct val="20000"/>
              </a:spcBef>
              <a:buClr>
                <a:srgbClr val="FF388C"/>
              </a:buClr>
              <a:buSzPct val="80000"/>
              <a:buFont typeface="Wingdings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учесть возможность организации совместной деятельности взрослого и ребенка, т.к. взрослый – это основной партнер в играх и занятиях ребенка (большая мебель, удобный подход к игровому уголку);</a:t>
            </a:r>
          </a:p>
          <a:p>
            <a:pPr marL="448056" lvl="0" indent="-384048">
              <a:spcBef>
                <a:spcPct val="20000"/>
              </a:spcBef>
              <a:buClr>
                <a:srgbClr val="FF388C"/>
              </a:buClr>
              <a:buSzPct val="80000"/>
              <a:buFont typeface="Wingdings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Все игрушки размещаются на открытых стеллажах. Замена игрушек делается периодически. Материалы должны быть яркими, красочными, привлекательными.</a:t>
            </a:r>
          </a:p>
        </p:txBody>
      </p:sp>
    </p:spTree>
    <p:extLst>
      <p:ext uri="{BB962C8B-B14F-4D97-AF65-F5344CB8AC3E}">
        <p14:creationId xmlns:p14="http://schemas.microsoft.com/office/powerpoint/2010/main" val="83531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04664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Эмоционально-развивающая среда ДОУ:</a:t>
            </a:r>
            <a:endParaRPr kumimoji="0" lang="ru-RU" sz="1800" b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72816"/>
            <a:ext cx="8568952" cy="356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lvl="0" indent="-384048" algn="just">
              <a:spcBef>
                <a:spcPct val="20000"/>
              </a:spcBef>
              <a:buClr>
                <a:srgbClr val="FF388C"/>
              </a:buClr>
              <a:buSzPct val="80000"/>
            </a:pPr>
            <a:r>
              <a:rPr lang="ru-RU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Зоны </a:t>
            </a:r>
            <a:r>
              <a:rPr lang="ru-RU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эмоционально-развивающей среды группы ДОУ:</a:t>
            </a:r>
          </a:p>
          <a:p>
            <a:pPr marL="448056" lvl="0" indent="-384048" algn="just">
              <a:spcBef>
                <a:spcPct val="20000"/>
              </a:spcBef>
              <a:buClr>
                <a:srgbClr val="FF388C"/>
              </a:buClr>
              <a:buSzPct val="80000"/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Зона двигательной активности;</a:t>
            </a:r>
          </a:p>
          <a:p>
            <a:pPr marL="406908" lvl="0" indent="-342900" algn="just">
              <a:spcBef>
                <a:spcPct val="20000"/>
              </a:spcBef>
              <a:buClr>
                <a:srgbClr val="FF388C"/>
              </a:buClr>
              <a:buSzPct val="80000"/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Центр песок-вода;</a:t>
            </a:r>
          </a:p>
          <a:p>
            <a:pPr marL="406908" lvl="0" indent="-342900" algn="just">
              <a:spcBef>
                <a:spcPct val="20000"/>
              </a:spcBef>
              <a:buClr>
                <a:srgbClr val="FF388C"/>
              </a:buClr>
              <a:buSzPct val="80000"/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Уголок ИЗО деятельности;</a:t>
            </a:r>
          </a:p>
          <a:p>
            <a:pPr marL="448056" lvl="0" indent="-384048" algn="just">
              <a:spcBef>
                <a:spcPct val="20000"/>
              </a:spcBef>
              <a:buClr>
                <a:srgbClr val="FF388C"/>
              </a:buClr>
              <a:buSzPct val="80000"/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Игровые двигательные модули</a:t>
            </a:r>
            <a:r>
              <a:rPr lang="ru-RU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;</a:t>
            </a:r>
            <a:endParaRPr lang="ru-RU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448056" lvl="0" indent="-384048" algn="just">
              <a:spcBef>
                <a:spcPct val="20000"/>
              </a:spcBef>
              <a:buClr>
                <a:srgbClr val="FF388C"/>
              </a:buClr>
              <a:buSzPct val="80000"/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Центр развивающих игр;</a:t>
            </a:r>
          </a:p>
          <a:p>
            <a:pPr marL="448056" lvl="0" indent="-384048" algn="just">
              <a:spcBef>
                <a:spcPct val="20000"/>
              </a:spcBef>
              <a:buClr>
                <a:srgbClr val="FF388C"/>
              </a:buClr>
              <a:buSzPct val="80000"/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Элементы некоторых видов театра, зона «ряженья</a:t>
            </a:r>
            <a:r>
              <a:rPr lang="ru-RU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».</a:t>
            </a:r>
          </a:p>
          <a:p>
            <a:pPr marL="64008" lvl="0" algn="just">
              <a:spcBef>
                <a:spcPct val="20000"/>
              </a:spcBef>
              <a:buClr>
                <a:srgbClr val="FF388C"/>
              </a:buClr>
              <a:buSzPct val="80000"/>
            </a:pPr>
            <a:r>
              <a:rPr lang="ru-RU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Зона релаксации (уголок уединения).</a:t>
            </a:r>
            <a:endParaRPr lang="ru-RU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32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4682" y="404664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Игры, способствующие оптимизации эмоциональной сферы ребенка:</a:t>
            </a:r>
            <a:endParaRPr kumimoji="0" lang="ru-RU" sz="1800" b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132856"/>
            <a:ext cx="8427978" cy="414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lvl="0" indent="-384048" algn="just">
              <a:spcBef>
                <a:spcPct val="20000"/>
              </a:spcBef>
              <a:buClr>
                <a:srgbClr val="FF388C"/>
              </a:buClr>
              <a:buSzPct val="80000"/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Эмоциональные игры</a:t>
            </a:r>
            <a:r>
              <a:rPr lang="ru-RU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 Цель – </a:t>
            </a:r>
            <a:r>
              <a:rPr lang="ru-RU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создавать положительный эмоциональный настрой </a:t>
            </a:r>
            <a:r>
              <a:rPr lang="ru-RU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на предстоящий день.</a:t>
            </a:r>
            <a:endParaRPr lang="ru-RU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448056" lvl="0" indent="-384048" algn="just">
              <a:spcBef>
                <a:spcPct val="20000"/>
              </a:spcBef>
              <a:buClr>
                <a:srgbClr val="FF388C"/>
              </a:buClr>
              <a:buSzPct val="80000"/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Коммуникативные игры</a:t>
            </a:r>
            <a:r>
              <a:rPr lang="ru-RU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 </a:t>
            </a:r>
            <a:r>
              <a:rPr lang="ru-RU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Цель</a:t>
            </a:r>
            <a:r>
              <a:rPr lang="ru-RU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: </a:t>
            </a:r>
            <a:r>
              <a:rPr lang="ru-RU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вызывать у детей радость от общения друг с другом и со взрослыми.</a:t>
            </a:r>
          </a:p>
          <a:p>
            <a:pPr marL="448056" lvl="0" indent="-384048" algn="just">
              <a:spcBef>
                <a:spcPct val="20000"/>
              </a:spcBef>
              <a:buClr>
                <a:srgbClr val="FF388C"/>
              </a:buClr>
              <a:buSzPct val="80000"/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Терапевтические игры</a:t>
            </a:r>
            <a:r>
              <a:rPr lang="ru-RU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 </a:t>
            </a:r>
            <a:r>
              <a:rPr lang="ru-RU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Цель</a:t>
            </a:r>
            <a:r>
              <a:rPr lang="ru-RU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:</a:t>
            </a:r>
            <a:r>
              <a:rPr lang="ru-RU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 снять эмоциональное и мышечное напряжение, избавиться от страхов</a:t>
            </a:r>
            <a:r>
              <a:rPr lang="ru-RU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  <a:endParaRPr lang="ru-RU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12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586</Words>
  <Application>Microsoft Office PowerPoint</Application>
  <PresentationFormat>Экран (4:3)</PresentationFormat>
  <Paragraphs>85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53</cp:revision>
  <dcterms:created xsi:type="dcterms:W3CDTF">2013-01-06T18:32:13Z</dcterms:created>
  <dcterms:modified xsi:type="dcterms:W3CDTF">2020-09-30T07:28:00Z</dcterms:modified>
</cp:coreProperties>
</file>