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12"/>
  </p:notesMasterIdLst>
  <p:sldIdLst>
    <p:sldId id="257" r:id="rId2"/>
    <p:sldId id="25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96"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E99E3-BDCD-486E-9464-8A4610231B53}" type="datetimeFigureOut">
              <a:rPr lang="ru-RU" smtClean="0"/>
              <a:t>12.05.2020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9CE8F-7C86-4845-8417-86D7A4A17248}" type="slidenum">
              <a:rPr lang="ru-RU" smtClean="0"/>
              <a:t>‹#›</a:t>
            </a:fld>
            <a:endParaRPr lang="ru-RU"/>
          </a:p>
        </p:txBody>
      </p:sp>
    </p:spTree>
    <p:extLst>
      <p:ext uri="{BB962C8B-B14F-4D97-AF65-F5344CB8AC3E}">
        <p14:creationId xmlns:p14="http://schemas.microsoft.com/office/powerpoint/2010/main" val="123618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Это правило давно устарело и не спасает, а, напротив, создает аварийную ситуацию, так как при выходе пешехода сзади или спереди транспортного средства ни водитель, ни пешеход не видят друг друга, и может произойти наезд. Порядок пересечения проезжей части дороги строго оговорен Правилами дорожного движения, и он не связан с обходом маршрутного транспорта! Упоминание об обходе трамвая или автобуса последний раз имело место в «Правилах движения транспорта и пешеходов» в 1964 году!</a:t>
            </a:r>
          </a:p>
          <a:p>
            <a:endParaRPr lang="ru-RU" dirty="0"/>
          </a:p>
        </p:txBody>
      </p:sp>
      <p:sp>
        <p:nvSpPr>
          <p:cNvPr id="4" name="Номер слайда 3"/>
          <p:cNvSpPr>
            <a:spLocks noGrp="1"/>
          </p:cNvSpPr>
          <p:nvPr>
            <p:ph type="sldNum" sz="quarter" idx="10"/>
          </p:nvPr>
        </p:nvSpPr>
        <p:spPr/>
        <p:txBody>
          <a:bodyPr/>
          <a:lstStyle/>
          <a:p>
            <a:fld id="{C889CE8F-7C86-4845-8417-86D7A4A17248}" type="slidenum">
              <a:rPr lang="ru-RU" smtClean="0"/>
              <a:t>2</a:t>
            </a:fld>
            <a:endParaRPr lang="ru-RU"/>
          </a:p>
        </p:txBody>
      </p:sp>
    </p:spTree>
    <p:extLst>
      <p:ext uri="{BB962C8B-B14F-4D97-AF65-F5344CB8AC3E}">
        <p14:creationId xmlns:p14="http://schemas.microsoft.com/office/powerpoint/2010/main" val="118863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Это правило также устарело и создает опасную ситуацию. </a:t>
            </a:r>
          </a:p>
          <a:p>
            <a:endParaRPr lang="ru-RU" dirty="0"/>
          </a:p>
        </p:txBody>
      </p:sp>
      <p:sp>
        <p:nvSpPr>
          <p:cNvPr id="4" name="Номер слайда 3"/>
          <p:cNvSpPr>
            <a:spLocks noGrp="1"/>
          </p:cNvSpPr>
          <p:nvPr>
            <p:ph type="sldNum" sz="quarter" idx="10"/>
          </p:nvPr>
        </p:nvSpPr>
        <p:spPr/>
        <p:txBody>
          <a:bodyPr/>
          <a:lstStyle/>
          <a:p>
            <a:fld id="{C889CE8F-7C86-4845-8417-86D7A4A17248}" type="slidenum">
              <a:rPr lang="ru-RU" smtClean="0"/>
              <a:t>3</a:t>
            </a:fld>
            <a:endParaRPr lang="ru-RU"/>
          </a:p>
        </p:txBody>
      </p:sp>
    </p:spTree>
    <p:extLst>
      <p:ext uri="{BB962C8B-B14F-4D97-AF65-F5344CB8AC3E}">
        <p14:creationId xmlns:p14="http://schemas.microsoft.com/office/powerpoint/2010/main" val="60692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ru-RU" altLang="ru-RU" sz="1200" dirty="0" smtClean="0"/>
              <a:t>Следуя такому правилу, дети приобретают уверенность в безопасности перехода по зеленому сигналу. А это очень опасно, так как это совсем не так! Ведь в ПДД (см. п. 6.2) сказано, что красный и желтый сигналы запрещают движение, зеленый его разрешает. И не более! При этом ни слова не сказано, что зеленый сигнал гарантирует безопасность движения! Практика же дорожного движения не исключает опасности пересечения проезжей части на зеленый сигнал светофора, если пешеход сам не предпринимает необходимые меры предосторожности. К тому же дети часто путают расположение сигналов светофора: не понимают, что когда горит зеленый сигнал светофора для пешехода, с другой стороны для водителя горит красный, и наоборот.</a:t>
            </a:r>
          </a:p>
          <a:p>
            <a:endParaRPr lang="ru-RU" dirty="0"/>
          </a:p>
        </p:txBody>
      </p:sp>
      <p:sp>
        <p:nvSpPr>
          <p:cNvPr id="4" name="Номер слайда 3"/>
          <p:cNvSpPr>
            <a:spLocks noGrp="1"/>
          </p:cNvSpPr>
          <p:nvPr>
            <p:ph type="sldNum" sz="quarter" idx="10"/>
          </p:nvPr>
        </p:nvSpPr>
        <p:spPr/>
        <p:txBody>
          <a:bodyPr/>
          <a:lstStyle/>
          <a:p>
            <a:fld id="{C889CE8F-7C86-4845-8417-86D7A4A17248}" type="slidenum">
              <a:rPr lang="ru-RU" smtClean="0"/>
              <a:t>4</a:t>
            </a:fld>
            <a:endParaRPr lang="ru-RU"/>
          </a:p>
        </p:txBody>
      </p:sp>
    </p:spTree>
    <p:extLst>
      <p:ext uri="{BB962C8B-B14F-4D97-AF65-F5344CB8AC3E}">
        <p14:creationId xmlns:p14="http://schemas.microsoft.com/office/powerpoint/2010/main" val="9826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Правилах дорожного движения нет понятия «островок безопасности». Есть только островки, информирующие водителя о направлении движения в местах разделения или слияния транспортных потоков, и называются они «направляющие островки», не гарантирующие безопасность пешеходу. Остановка на разделительной линии возможна, но не рекомендуется. Ведь пешеход остается между двумя движущимися навстречу друг другу транспортными потоками. Малейшая неосторожность или случайность чреваты несчастным случаем.</a:t>
            </a:r>
          </a:p>
          <a:p>
            <a:endParaRPr lang="ru-RU" dirty="0"/>
          </a:p>
        </p:txBody>
      </p:sp>
      <p:sp>
        <p:nvSpPr>
          <p:cNvPr id="4" name="Номер слайда 3"/>
          <p:cNvSpPr>
            <a:spLocks noGrp="1"/>
          </p:cNvSpPr>
          <p:nvPr>
            <p:ph type="sldNum" sz="quarter" idx="10"/>
          </p:nvPr>
        </p:nvSpPr>
        <p:spPr/>
        <p:txBody>
          <a:bodyPr/>
          <a:lstStyle/>
          <a:p>
            <a:fld id="{C889CE8F-7C86-4845-8417-86D7A4A17248}" type="slidenum">
              <a:rPr lang="ru-RU" smtClean="0"/>
              <a:t>5</a:t>
            </a:fld>
            <a:endParaRPr lang="ru-RU"/>
          </a:p>
        </p:txBody>
      </p:sp>
    </p:spTree>
    <p:extLst>
      <p:ext uri="{BB962C8B-B14F-4D97-AF65-F5344CB8AC3E}">
        <p14:creationId xmlns:p14="http://schemas.microsoft.com/office/powerpoint/2010/main" val="258880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Но во дворах также есть дороги, при движении по которым водители транспортных средств должны соблюдать правила движения в жилой зоне, т.е. скорость движения не должна превышать 20 км/ч, но это правило далеко не всегда соблюдается. И хотя пешеходы в жилой зоне имеют преимущество, они не должны забывать о собственной безопасности.</a:t>
            </a:r>
          </a:p>
          <a:p>
            <a:endParaRPr lang="ru-RU" dirty="0"/>
          </a:p>
        </p:txBody>
      </p:sp>
      <p:sp>
        <p:nvSpPr>
          <p:cNvPr id="4" name="Номер слайда 3"/>
          <p:cNvSpPr>
            <a:spLocks noGrp="1"/>
          </p:cNvSpPr>
          <p:nvPr>
            <p:ph type="sldNum" sz="quarter" idx="10"/>
          </p:nvPr>
        </p:nvSpPr>
        <p:spPr/>
        <p:txBody>
          <a:bodyPr/>
          <a:lstStyle/>
          <a:p>
            <a:fld id="{C889CE8F-7C86-4845-8417-86D7A4A17248}" type="slidenum">
              <a:rPr lang="ru-RU" smtClean="0"/>
              <a:t>6</a:t>
            </a:fld>
            <a:endParaRPr lang="ru-RU"/>
          </a:p>
        </p:txBody>
      </p:sp>
    </p:spTree>
    <p:extLst>
      <p:ext uri="{BB962C8B-B14F-4D97-AF65-F5344CB8AC3E}">
        <p14:creationId xmlns:p14="http://schemas.microsoft.com/office/powerpoint/2010/main" val="1408623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68AF9C9-12A9-4943-B1FF-9157DD083BC9}" type="datetimeFigureOut">
              <a:rPr lang="ru-RU" smtClean="0"/>
              <a:t>12.05.2020</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371670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68AF9C9-12A9-4943-B1FF-9157DD083BC9}"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153762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68AF9C9-12A9-4943-B1FF-9157DD083BC9}"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312156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68AF9C9-12A9-4943-B1FF-9157DD083BC9}"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377653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68AF9C9-12A9-4943-B1FF-9157DD083BC9}"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558048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8AF9C9-12A9-4943-B1FF-9157DD083BC9}" type="datetimeFigureOut">
              <a:rPr lang="ru-RU" smtClean="0"/>
              <a:t>12.05.2020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237925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8AF9C9-12A9-4943-B1FF-9157DD083BC9}" type="datetimeFigureOut">
              <a:rPr lang="ru-RU" smtClean="0"/>
              <a:t>12.05.2020</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204318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68AF9C9-12A9-4943-B1FF-9157DD083BC9}"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1231726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68AF9C9-12A9-4943-B1FF-9157DD083BC9}"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384621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68AF9C9-12A9-4943-B1FF-9157DD083BC9}"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328231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68AF9C9-12A9-4943-B1FF-9157DD083BC9}"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416804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68AF9C9-12A9-4943-B1FF-9157DD083BC9}"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2399947940"/>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68AF9C9-12A9-4943-B1FF-9157DD083BC9}" type="datetimeFigureOut">
              <a:rPr lang="ru-RU" smtClean="0"/>
              <a:t>12.05.2020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329200553"/>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68AF9C9-12A9-4943-B1FF-9157DD083BC9}" type="datetimeFigureOut">
              <a:rPr lang="ru-RU" smtClean="0"/>
              <a:t>12.05.2020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14343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AF9C9-12A9-4943-B1FF-9157DD083BC9}" type="datetimeFigureOut">
              <a:rPr lang="ru-RU" smtClean="0"/>
              <a:t>12.05.2020</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319815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68AF9C9-12A9-4943-B1FF-9157DD083BC9}"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2742952232"/>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68AF9C9-12A9-4943-B1FF-9157DD083BC9}"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B5D7157-AA37-4376-BC35-E21E48857C93}" type="slidenum">
              <a:rPr lang="ru-RU" smtClean="0"/>
              <a:t>‹#›</a:t>
            </a:fld>
            <a:endParaRPr lang="ru-RU"/>
          </a:p>
        </p:txBody>
      </p:sp>
    </p:spTree>
    <p:extLst>
      <p:ext uri="{BB962C8B-B14F-4D97-AF65-F5344CB8AC3E}">
        <p14:creationId xmlns:p14="http://schemas.microsoft.com/office/powerpoint/2010/main" val="45329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68AF9C9-12A9-4943-B1FF-9157DD083BC9}" type="datetimeFigureOut">
              <a:rPr lang="ru-RU" smtClean="0"/>
              <a:t>12.05.2020</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B5D7157-AA37-4376-BC35-E21E48857C93}" type="slidenum">
              <a:rPr lang="ru-RU" smtClean="0"/>
              <a:t>‹#›</a:t>
            </a:fld>
            <a:endParaRPr lang="ru-RU"/>
          </a:p>
        </p:txBody>
      </p:sp>
    </p:spTree>
    <p:extLst>
      <p:ext uri="{BB962C8B-B14F-4D97-AF65-F5344CB8AC3E}">
        <p14:creationId xmlns:p14="http://schemas.microsoft.com/office/powerpoint/2010/main" val="347086429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8379" y="2054431"/>
            <a:ext cx="9144000" cy="2956955"/>
          </a:xfrm>
        </p:spPr>
        <p:txBody>
          <a:bodyPr>
            <a:normAutofit/>
          </a:bodyPr>
          <a:lstStyle/>
          <a:p>
            <a:r>
              <a:rPr lang="ru-RU" dirty="0" smtClean="0"/>
              <a:t>Ошибки в преподавании Правил дорожного движения</a:t>
            </a:r>
            <a:endParaRPr lang="ru-RU" dirty="0"/>
          </a:p>
        </p:txBody>
      </p:sp>
    </p:spTree>
    <p:extLst>
      <p:ext uri="{BB962C8B-B14F-4D97-AF65-F5344CB8AC3E}">
        <p14:creationId xmlns:p14="http://schemas.microsoft.com/office/powerpoint/2010/main" val="232479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sz="3800" b="1" dirty="0" smtClean="0"/>
              <a:t>Чтобы избежать возможных ошибок при проведении занятий по ПДД, воспользуйтесь следующими советами:</a:t>
            </a:r>
            <a:endParaRPr lang="ru-RU" sz="3800" b="1" dirty="0"/>
          </a:p>
        </p:txBody>
      </p:sp>
      <p:sp>
        <p:nvSpPr>
          <p:cNvPr id="6" name="Текст 5"/>
          <p:cNvSpPr>
            <a:spLocks noGrp="1"/>
          </p:cNvSpPr>
          <p:nvPr>
            <p:ph type="body" sz="half" idx="2"/>
          </p:nvPr>
        </p:nvSpPr>
        <p:spPr>
          <a:xfrm>
            <a:off x="463138" y="3206338"/>
            <a:ext cx="11245932" cy="3515096"/>
          </a:xfrm>
        </p:spPr>
        <p:txBody>
          <a:bodyPr>
            <a:normAutofit fontScale="92500"/>
          </a:bodyPr>
          <a:lstStyle/>
          <a:p>
            <a:pPr marL="342900" indent="-342900">
              <a:buAutoNum type="arabicPeriod"/>
            </a:pPr>
            <a:r>
              <a:rPr lang="ru-RU" dirty="0" smtClean="0"/>
              <a:t>Ни один урок, ни одно занятие не проводите без сверки подготовленного к нему материала с текстом ПДД.</a:t>
            </a:r>
          </a:p>
          <a:p>
            <a:pPr marL="342900" indent="-342900">
              <a:buAutoNum type="arabicPeriod"/>
            </a:pPr>
            <a:r>
              <a:rPr lang="ru-RU" dirty="0" smtClean="0"/>
              <a:t>Пользуйтесь для работы только теми учебниками и пособиями, содержание которых не имеет никаких противоречий с действующими в РФ ПДД.</a:t>
            </a:r>
          </a:p>
          <a:p>
            <a:pPr marL="342900" indent="-342900">
              <a:buAutoNum type="arabicPeriod"/>
            </a:pPr>
            <a:r>
              <a:rPr lang="ru-RU" dirty="0" smtClean="0"/>
              <a:t>Получить рекомендации или посоветоваться о качестве какой-либо конкретной книги можно с опытными преподавателями ПДД, методистами автошкол или компетентными сотрудниками ГИБДД.</a:t>
            </a:r>
          </a:p>
          <a:p>
            <a:pPr marL="342900" indent="-342900">
              <a:buAutoNum type="arabicPeriod"/>
            </a:pPr>
            <a:r>
              <a:rPr lang="ru-RU" dirty="0" smtClean="0"/>
              <a:t>Обратите внимание, что правила для пешеходов в действующих ПДД сосредоточены не только на разделе 4 «Обязанности пешеходов». </a:t>
            </a:r>
          </a:p>
          <a:p>
            <a:pPr marL="342900" indent="-342900">
              <a:buAutoNum type="arabicPeriod"/>
            </a:pPr>
            <a:r>
              <a:rPr lang="ru-RU" dirty="0" smtClean="0"/>
              <a:t>Все книги о ПДД, предназначенные для детей и учителей, изданные до 1995 года, действующим правилам не соответствуют. Использовать их в качестве учебных и методических пособиях нельзя!</a:t>
            </a:r>
            <a:endParaRPr lang="ru-RU" dirty="0"/>
          </a:p>
        </p:txBody>
      </p:sp>
    </p:spTree>
    <p:extLst>
      <p:ext uri="{BB962C8B-B14F-4D97-AF65-F5344CB8AC3E}">
        <p14:creationId xmlns:p14="http://schemas.microsoft.com/office/powerpoint/2010/main" val="306257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1. Учат: обходи трамвай спереди, </a:t>
            </a:r>
            <a:br>
              <a:rPr lang="ru-RU" b="1" dirty="0" smtClean="0"/>
            </a:br>
            <a:r>
              <a:rPr lang="ru-RU" b="1" dirty="0" smtClean="0"/>
              <a:t>автобус - сзади</a:t>
            </a:r>
            <a:endParaRPr lang="ru-RU" b="1" dirty="0"/>
          </a:p>
        </p:txBody>
      </p:sp>
      <p:sp>
        <p:nvSpPr>
          <p:cNvPr id="3" name="Объект 2"/>
          <p:cNvSpPr>
            <a:spLocks noGrp="1"/>
          </p:cNvSpPr>
          <p:nvPr>
            <p:ph sz="half" idx="1"/>
          </p:nvPr>
        </p:nvSpPr>
        <p:spPr>
          <a:xfrm>
            <a:off x="838199" y="1825625"/>
            <a:ext cx="3710049" cy="4351338"/>
          </a:xfrm>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r>
              <a:rPr lang="ru-RU" sz="2800" b="1" dirty="0" smtClean="0"/>
              <a:t>Необходимо учить!</a:t>
            </a:r>
            <a:endParaRPr lang="ru-RU" sz="2800" b="1" dirty="0"/>
          </a:p>
        </p:txBody>
      </p:sp>
      <p:sp>
        <p:nvSpPr>
          <p:cNvPr id="4" name="Объект 3"/>
          <p:cNvSpPr>
            <a:spLocks noGrp="1"/>
          </p:cNvSpPr>
          <p:nvPr>
            <p:ph sz="half" idx="2"/>
          </p:nvPr>
        </p:nvSpPr>
        <p:spPr>
          <a:xfrm>
            <a:off x="5106389" y="1825625"/>
            <a:ext cx="6483927" cy="4351338"/>
          </a:xfrm>
        </p:spPr>
        <p:txBody>
          <a:bodyPr/>
          <a:lstStyle/>
          <a:p>
            <a:pPr marL="0" indent="0">
              <a:buNone/>
            </a:pPr>
            <a:endParaRPr lang="ru-RU" dirty="0" smtClean="0"/>
          </a:p>
          <a:p>
            <a:pPr marL="0" indent="0" algn="just">
              <a:buNone/>
            </a:pPr>
            <a:r>
              <a:rPr lang="ru-RU" sz="2800" dirty="0" smtClean="0"/>
              <a:t>Дойди до ближайшего перехода и переходи там. Если перехода нет, жди, пока автобус и другое транспортное средство отъедет на безопасное расстояние или переходи в другом месте, где дорога хорошо просматривается в обе стороны.</a:t>
            </a:r>
            <a:endParaRPr lang="ru-RU" sz="2800" dirty="0"/>
          </a:p>
        </p:txBody>
      </p:sp>
    </p:spTree>
    <p:extLst>
      <p:ext uri="{BB962C8B-B14F-4D97-AF65-F5344CB8AC3E}">
        <p14:creationId xmlns:p14="http://schemas.microsoft.com/office/powerpoint/2010/main" val="380723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36807"/>
          </a:xfrm>
        </p:spPr>
        <p:txBody>
          <a:bodyPr>
            <a:normAutofit fontScale="90000"/>
          </a:bodyPr>
          <a:lstStyle/>
          <a:p>
            <a:pPr algn="ctr"/>
            <a:r>
              <a:rPr lang="ru-RU" b="1" dirty="0"/>
              <a:t>2</a:t>
            </a:r>
            <a:r>
              <a:rPr lang="ru-RU" b="1" dirty="0" smtClean="0"/>
              <a:t>. Учат: при переходе улицы посмотри налево, </a:t>
            </a:r>
            <a:br>
              <a:rPr lang="ru-RU" b="1" dirty="0" smtClean="0"/>
            </a:br>
            <a:r>
              <a:rPr lang="ru-RU" b="1" dirty="0" smtClean="0"/>
              <a:t>а дойдя до середины – посмотри направо</a:t>
            </a:r>
            <a:endParaRPr lang="ru-RU" b="1" dirty="0"/>
          </a:p>
        </p:txBody>
      </p:sp>
      <p:sp>
        <p:nvSpPr>
          <p:cNvPr id="3" name="Объект 2"/>
          <p:cNvSpPr>
            <a:spLocks noGrp="1"/>
          </p:cNvSpPr>
          <p:nvPr>
            <p:ph sz="half" idx="1"/>
          </p:nvPr>
        </p:nvSpPr>
        <p:spPr>
          <a:xfrm>
            <a:off x="534391" y="1825625"/>
            <a:ext cx="3883230" cy="4351338"/>
          </a:xfrm>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b="1" dirty="0" smtClean="0"/>
          </a:p>
          <a:p>
            <a:pPr marL="0" indent="0">
              <a:buNone/>
            </a:pPr>
            <a:r>
              <a:rPr lang="ru-RU" sz="2800" b="1" dirty="0" smtClean="0"/>
              <a:t>Необходимо учить!</a:t>
            </a:r>
            <a:endParaRPr lang="ru-RU" sz="2800" b="1" dirty="0"/>
          </a:p>
        </p:txBody>
      </p:sp>
      <p:sp>
        <p:nvSpPr>
          <p:cNvPr id="4" name="Объект 3"/>
          <p:cNvSpPr>
            <a:spLocks noGrp="1"/>
          </p:cNvSpPr>
          <p:nvPr>
            <p:ph sz="half" idx="2"/>
          </p:nvPr>
        </p:nvSpPr>
        <p:spPr>
          <a:xfrm>
            <a:off x="5106390" y="1825625"/>
            <a:ext cx="6247410" cy="4351338"/>
          </a:xfrm>
        </p:spPr>
        <p:txBody>
          <a:bodyPr/>
          <a:lstStyle/>
          <a:p>
            <a:pPr marL="0" indent="0">
              <a:buNone/>
            </a:pPr>
            <a:endParaRPr lang="ru-RU" dirty="0" smtClean="0"/>
          </a:p>
          <a:p>
            <a:pPr marL="0" indent="0">
              <a:buNone/>
            </a:pPr>
            <a:endParaRPr lang="ru-RU" dirty="0"/>
          </a:p>
          <a:p>
            <a:pPr marL="0" indent="0" algn="just">
              <a:buNone/>
            </a:pPr>
            <a:r>
              <a:rPr lang="ru-RU" sz="2800" dirty="0" smtClean="0"/>
              <a:t>Прежде чем перейти дорогу – остановись, посмотри в обе стороны и, убедившись в безопасности, переходи дорогу, постоянно контролируя ситуацию.</a:t>
            </a:r>
            <a:endParaRPr lang="ru-RU" sz="2800" dirty="0"/>
          </a:p>
        </p:txBody>
      </p:sp>
    </p:spTree>
    <p:extLst>
      <p:ext uri="{BB962C8B-B14F-4D97-AF65-F5344CB8AC3E}">
        <p14:creationId xmlns:p14="http://schemas.microsoft.com/office/powerpoint/2010/main" val="290590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3. Учат: красный – стоп, желтый – приготовься, зеленый – иди.</a:t>
            </a:r>
            <a:endParaRPr lang="ru-RU" b="1" dirty="0"/>
          </a:p>
        </p:txBody>
      </p:sp>
      <p:sp>
        <p:nvSpPr>
          <p:cNvPr id="3" name="Объект 2"/>
          <p:cNvSpPr>
            <a:spLocks noGrp="1"/>
          </p:cNvSpPr>
          <p:nvPr>
            <p:ph sz="half" idx="1"/>
          </p:nvPr>
        </p:nvSpPr>
        <p:spPr>
          <a:xfrm>
            <a:off x="403761" y="1825625"/>
            <a:ext cx="3752603" cy="4351338"/>
          </a:xfrm>
        </p:spPr>
        <p:txBody>
          <a:bodyPr>
            <a:normAutofit fontScale="85000" lnSpcReduction="10000"/>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sz="2800" b="1" dirty="0" smtClean="0"/>
          </a:p>
          <a:p>
            <a:pPr marL="0" indent="0">
              <a:buNone/>
            </a:pPr>
            <a:r>
              <a:rPr lang="ru-RU" sz="2800" b="1" dirty="0" smtClean="0"/>
              <a:t>Необходимо учить!</a:t>
            </a:r>
            <a:endParaRPr lang="ru-RU" sz="2800" b="1" dirty="0"/>
          </a:p>
        </p:txBody>
      </p:sp>
      <p:sp>
        <p:nvSpPr>
          <p:cNvPr id="4" name="Объект 3"/>
          <p:cNvSpPr>
            <a:spLocks noGrp="1"/>
          </p:cNvSpPr>
          <p:nvPr>
            <p:ph sz="half" idx="2"/>
          </p:nvPr>
        </p:nvSpPr>
        <p:spPr>
          <a:xfrm>
            <a:off x="4476997" y="1825624"/>
            <a:ext cx="7623959" cy="5032376"/>
          </a:xfrm>
        </p:spPr>
        <p:txBody>
          <a:bodyPr>
            <a:normAutofit fontScale="85000" lnSpcReduction="10000"/>
          </a:bodyPr>
          <a:lstStyle/>
          <a:p>
            <a:pPr marL="0" indent="0">
              <a:buNone/>
            </a:pPr>
            <a:endParaRPr lang="ru-RU" dirty="0" smtClean="0"/>
          </a:p>
          <a:p>
            <a:pPr marL="0" indent="0" algn="just">
              <a:buNone/>
            </a:pPr>
            <a:r>
              <a:rPr lang="ru-RU" sz="2800" dirty="0" smtClean="0"/>
              <a:t>Красный сигнал светофора – запрещающий. Желтый – знак внимания, предупреждающий о смене сигналов светофора. Для пешеходов желтый сигнал также запрещающий, т.к. на желтый сигнал машинам разрешено закончить проезд перекрестка. Зеленый – разрешает движение, но прежде чем выйти на проезжую часть дороги, необходимо убедиться, что все машины остановились. Желтый мигающий сигнал светофора информирует о том, что перекресток нерегулируемый. Поэтому прежде чем перейти дорогу, убедитесь в собственной безопасности.</a:t>
            </a:r>
            <a:endParaRPr lang="ru-RU" sz="2800" dirty="0"/>
          </a:p>
        </p:txBody>
      </p:sp>
    </p:spTree>
    <p:extLst>
      <p:ext uri="{BB962C8B-B14F-4D97-AF65-F5344CB8AC3E}">
        <p14:creationId xmlns:p14="http://schemas.microsoft.com/office/powerpoint/2010/main" val="92702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36807"/>
          </a:xfrm>
        </p:spPr>
        <p:txBody>
          <a:bodyPr>
            <a:normAutofit fontScale="90000"/>
          </a:bodyPr>
          <a:lstStyle/>
          <a:p>
            <a:pPr algn="ctr"/>
            <a:r>
              <a:rPr lang="ru-RU" b="1" dirty="0"/>
              <a:t>4</a:t>
            </a:r>
            <a:r>
              <a:rPr lang="ru-RU" b="1" dirty="0" smtClean="0"/>
              <a:t>. Учат: если не успел перейти дорогу, остановись на «островке безопасности» </a:t>
            </a:r>
            <a:br>
              <a:rPr lang="ru-RU" b="1" dirty="0" smtClean="0"/>
            </a:br>
            <a:r>
              <a:rPr lang="ru-RU" b="1" dirty="0" smtClean="0"/>
              <a:t>или на середине дороги</a:t>
            </a:r>
            <a:endParaRPr lang="ru-RU" b="1" dirty="0"/>
          </a:p>
        </p:txBody>
      </p:sp>
      <p:sp>
        <p:nvSpPr>
          <p:cNvPr id="3" name="Объект 2"/>
          <p:cNvSpPr>
            <a:spLocks noGrp="1"/>
          </p:cNvSpPr>
          <p:nvPr>
            <p:ph sz="half" idx="1"/>
          </p:nvPr>
        </p:nvSpPr>
        <p:spPr>
          <a:xfrm>
            <a:off x="534391" y="1825625"/>
            <a:ext cx="3883230" cy="4351338"/>
          </a:xfrm>
        </p:spPr>
        <p:txBody>
          <a:bodyPr>
            <a:normAutofit fontScale="85000" lnSpcReduction="20000"/>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b="1" dirty="0" smtClean="0"/>
          </a:p>
          <a:p>
            <a:pPr marL="0" indent="0">
              <a:buNone/>
            </a:pPr>
            <a:r>
              <a:rPr lang="ru-RU" sz="2800" b="1" dirty="0" smtClean="0"/>
              <a:t>Необходимо учить!</a:t>
            </a:r>
            <a:endParaRPr lang="ru-RU" sz="2800" b="1" dirty="0"/>
          </a:p>
        </p:txBody>
      </p:sp>
      <p:sp>
        <p:nvSpPr>
          <p:cNvPr id="4" name="Объект 3"/>
          <p:cNvSpPr>
            <a:spLocks noGrp="1"/>
          </p:cNvSpPr>
          <p:nvPr>
            <p:ph sz="half" idx="2"/>
          </p:nvPr>
        </p:nvSpPr>
        <p:spPr>
          <a:xfrm>
            <a:off x="5106390" y="1825625"/>
            <a:ext cx="6247410" cy="4351338"/>
          </a:xfrm>
        </p:spPr>
        <p:txBody>
          <a:bodyPr>
            <a:normAutofit fontScale="85000" lnSpcReduction="20000"/>
          </a:bodyPr>
          <a:lstStyle/>
          <a:p>
            <a:pPr marL="0" indent="0">
              <a:buNone/>
            </a:pPr>
            <a:endParaRPr lang="ru-RU" dirty="0" smtClean="0"/>
          </a:p>
          <a:p>
            <a:pPr marL="0" indent="0">
              <a:buNone/>
            </a:pPr>
            <a:endParaRPr lang="ru-RU" dirty="0"/>
          </a:p>
          <a:p>
            <a:pPr marL="0" indent="0" algn="just">
              <a:buNone/>
            </a:pPr>
            <a:r>
              <a:rPr lang="ru-RU" sz="2800" dirty="0" smtClean="0"/>
              <a:t>Необходимо рассчитать переход так,  чтобы не останавливаться на середине дороги и пересечь проезжую часть за один прием. Но если уж попал в такую ситуацию, то стой на середину дороги, на осевой линии, разделяющей транспортные потоки противоположных направлений, или на «</a:t>
            </a:r>
            <a:r>
              <a:rPr lang="ru-RU" sz="2800" dirty="0"/>
              <a:t>н</a:t>
            </a:r>
            <a:r>
              <a:rPr lang="ru-RU" sz="2800" dirty="0" smtClean="0"/>
              <a:t>аправляющем островке» и не делай шаг ни вперед, ни назад, чтобы водитель успел принять решение, как лучше тебя объехать.</a:t>
            </a:r>
            <a:endParaRPr lang="ru-RU" sz="2800" dirty="0"/>
          </a:p>
        </p:txBody>
      </p:sp>
    </p:spTree>
    <p:extLst>
      <p:ext uri="{BB962C8B-B14F-4D97-AF65-F5344CB8AC3E}">
        <p14:creationId xmlns:p14="http://schemas.microsoft.com/office/powerpoint/2010/main" val="200222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36807"/>
          </a:xfrm>
        </p:spPr>
        <p:txBody>
          <a:bodyPr>
            <a:normAutofit/>
          </a:bodyPr>
          <a:lstStyle/>
          <a:p>
            <a:pPr algn="ctr"/>
            <a:r>
              <a:rPr lang="ru-RU" b="1" dirty="0" smtClean="0"/>
              <a:t>5. Учат: не играй на дороге, у дороги, </a:t>
            </a:r>
            <a:br>
              <a:rPr lang="ru-RU" b="1" dirty="0" smtClean="0"/>
            </a:br>
            <a:r>
              <a:rPr lang="ru-RU" b="1" dirty="0" smtClean="0"/>
              <a:t>а играй во дворе дома</a:t>
            </a:r>
            <a:endParaRPr lang="ru-RU" b="1" dirty="0"/>
          </a:p>
        </p:txBody>
      </p:sp>
      <p:sp>
        <p:nvSpPr>
          <p:cNvPr id="3" name="Объект 2"/>
          <p:cNvSpPr>
            <a:spLocks noGrp="1"/>
          </p:cNvSpPr>
          <p:nvPr>
            <p:ph sz="half" idx="1"/>
          </p:nvPr>
        </p:nvSpPr>
        <p:spPr>
          <a:xfrm>
            <a:off x="534391" y="1825625"/>
            <a:ext cx="3883230" cy="4351338"/>
          </a:xfrm>
        </p:spPr>
        <p:txBody>
          <a:bodyPr>
            <a:normAutofit/>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b="1" dirty="0" smtClean="0"/>
          </a:p>
          <a:p>
            <a:pPr marL="0" indent="0">
              <a:buNone/>
            </a:pPr>
            <a:r>
              <a:rPr lang="ru-RU" sz="2800" b="1" dirty="0" smtClean="0"/>
              <a:t>Необходимо учить!</a:t>
            </a:r>
            <a:endParaRPr lang="ru-RU" sz="2800" b="1" dirty="0"/>
          </a:p>
        </p:txBody>
      </p:sp>
      <p:sp>
        <p:nvSpPr>
          <p:cNvPr id="4" name="Объект 3"/>
          <p:cNvSpPr>
            <a:spLocks noGrp="1"/>
          </p:cNvSpPr>
          <p:nvPr>
            <p:ph sz="half" idx="2"/>
          </p:nvPr>
        </p:nvSpPr>
        <p:spPr>
          <a:xfrm>
            <a:off x="5106390" y="1825625"/>
            <a:ext cx="6247410" cy="4351338"/>
          </a:xfrm>
        </p:spPr>
        <p:txBody>
          <a:bodyPr>
            <a:normAutofit/>
          </a:bodyPr>
          <a:lstStyle/>
          <a:p>
            <a:pPr marL="0" indent="0">
              <a:buNone/>
            </a:pPr>
            <a:endParaRPr lang="ru-RU" dirty="0" smtClean="0"/>
          </a:p>
          <a:p>
            <a:pPr marL="0" indent="0">
              <a:buNone/>
            </a:pPr>
            <a:endParaRPr lang="ru-RU" dirty="0"/>
          </a:p>
          <a:p>
            <a:pPr marL="0" indent="0" algn="just">
              <a:buNone/>
            </a:pPr>
            <a:endParaRPr lang="ru-RU" sz="2800" dirty="0" smtClean="0"/>
          </a:p>
          <a:p>
            <a:pPr marL="0" indent="0" algn="just">
              <a:buNone/>
            </a:pPr>
            <a:r>
              <a:rPr lang="ru-RU" sz="2800" dirty="0" smtClean="0"/>
              <a:t>Выходя из подъезда, уже </a:t>
            </a:r>
            <a:r>
              <a:rPr lang="ru-RU" sz="2800" dirty="0" smtClean="0"/>
              <a:t>будь </a:t>
            </a:r>
            <a:r>
              <a:rPr lang="ru-RU" sz="2800" dirty="0" smtClean="0"/>
              <a:t>внимателен и осторожен. Играй подальше от дороги, там, где нет машин.</a:t>
            </a:r>
            <a:endParaRPr lang="ru-RU" sz="2800" dirty="0"/>
          </a:p>
        </p:txBody>
      </p:sp>
    </p:spTree>
    <p:extLst>
      <p:ext uri="{BB962C8B-B14F-4D97-AF65-F5344CB8AC3E}">
        <p14:creationId xmlns:p14="http://schemas.microsoft.com/office/powerpoint/2010/main" val="17691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843685"/>
          </a:xfrm>
        </p:spPr>
        <p:txBody>
          <a:bodyPr>
            <a:normAutofit fontScale="90000"/>
          </a:bodyPr>
          <a:lstStyle/>
          <a:p>
            <a:pPr algn="ctr"/>
            <a:r>
              <a:rPr lang="ru-RU" b="1" dirty="0" smtClean="0"/>
              <a:t>6. </a:t>
            </a:r>
            <a:r>
              <a:rPr lang="ru-RU" sz="3100" b="1" dirty="0" smtClean="0"/>
              <a:t>Используют для показа старые знаки, путают группы знаков, неправильно называют дорожные знаки или неверно преподносят информацию, который несет в себе тот или иной дорожный знак</a:t>
            </a:r>
            <a:endParaRPr lang="ru-RU" sz="3100" b="1" dirty="0"/>
          </a:p>
        </p:txBody>
      </p:sp>
      <p:pic>
        <p:nvPicPr>
          <p:cNvPr id="10" name="Объект 9"/>
          <p:cNvPicPr>
            <a:picLocks noGrp="1" noChangeAspect="1"/>
          </p:cNvPicPr>
          <p:nvPr>
            <p:ph sz="half" idx="2"/>
          </p:nvPr>
        </p:nvPicPr>
        <p:blipFill>
          <a:blip r:embed="rId2"/>
          <a:stretch>
            <a:fillRect/>
          </a:stretch>
        </p:blipFill>
        <p:spPr>
          <a:xfrm>
            <a:off x="1496291" y="3236038"/>
            <a:ext cx="9524959" cy="2345364"/>
          </a:xfrm>
          <a:prstGeom prst="rect">
            <a:avLst/>
          </a:prstGeom>
        </p:spPr>
      </p:pic>
    </p:spTree>
    <p:extLst>
      <p:ext uri="{BB962C8B-B14F-4D97-AF65-F5344CB8AC3E}">
        <p14:creationId xmlns:p14="http://schemas.microsoft.com/office/powerpoint/2010/main" val="36155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843685"/>
          </a:xfrm>
        </p:spPr>
        <p:txBody>
          <a:bodyPr>
            <a:normAutofit/>
          </a:bodyPr>
          <a:lstStyle/>
          <a:p>
            <a:pPr algn="ctr"/>
            <a:r>
              <a:rPr lang="ru-RU" b="1" dirty="0" smtClean="0"/>
              <a:t>7. Начинают обучение со знаков, неактуальных для юных участников дорожного движения</a:t>
            </a:r>
            <a:endParaRPr lang="ru-RU" b="1" dirty="0"/>
          </a:p>
        </p:txBody>
      </p:sp>
      <p:pic>
        <p:nvPicPr>
          <p:cNvPr id="4" name="Рисунок 3"/>
          <p:cNvPicPr>
            <a:picLocks noChangeAspect="1"/>
          </p:cNvPicPr>
          <p:nvPr/>
        </p:nvPicPr>
        <p:blipFill>
          <a:blip r:embed="rId2"/>
          <a:stretch>
            <a:fillRect/>
          </a:stretch>
        </p:blipFill>
        <p:spPr>
          <a:xfrm>
            <a:off x="536864" y="2446317"/>
            <a:ext cx="3488871" cy="2895943"/>
          </a:xfrm>
          <a:prstGeom prst="rect">
            <a:avLst/>
          </a:prstGeom>
        </p:spPr>
      </p:pic>
      <p:pic>
        <p:nvPicPr>
          <p:cNvPr id="5" name="Рисунок 4"/>
          <p:cNvPicPr>
            <a:picLocks noChangeAspect="1"/>
          </p:cNvPicPr>
          <p:nvPr/>
        </p:nvPicPr>
        <p:blipFill>
          <a:blip r:embed="rId3"/>
          <a:stretch>
            <a:fillRect/>
          </a:stretch>
        </p:blipFill>
        <p:spPr>
          <a:xfrm>
            <a:off x="4167457" y="3083689"/>
            <a:ext cx="2435224" cy="2310928"/>
          </a:xfrm>
          <a:prstGeom prst="rect">
            <a:avLst/>
          </a:prstGeom>
        </p:spPr>
      </p:pic>
      <p:pic>
        <p:nvPicPr>
          <p:cNvPr id="1026" name="Picture 2" descr="https://myslide.ru/documents_3/d941339c15855a3c3e2b50743491fa2c/img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311" y="2446317"/>
            <a:ext cx="5325299" cy="336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843685"/>
          </a:xfrm>
        </p:spPr>
        <p:txBody>
          <a:bodyPr>
            <a:normAutofit/>
          </a:bodyPr>
          <a:lstStyle/>
          <a:p>
            <a:pPr algn="ctr"/>
            <a:r>
              <a:rPr lang="ru-RU" b="1" dirty="0" smtClean="0"/>
              <a:t>8. Неправильно объясняют значение дорожного знака «ДЕТИ»</a:t>
            </a:r>
            <a:endParaRPr lang="ru-RU" b="1" dirty="0"/>
          </a:p>
        </p:txBody>
      </p:sp>
      <p:pic>
        <p:nvPicPr>
          <p:cNvPr id="2050" name="Picture 2" descr="http://ruwest.ru/upload/iblock/dca/dca3937bd4ce975f242622efdc21978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390" y="2634384"/>
            <a:ext cx="6043527" cy="375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39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98</TotalTime>
  <Words>844</Words>
  <Application>Microsoft Office PowerPoint</Application>
  <PresentationFormat>Произвольный</PresentationFormat>
  <Paragraphs>68</Paragraphs>
  <Slides>10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Совет директоров</vt:lpstr>
      <vt:lpstr>Ошибки в преподавании Правил дорожного движения</vt:lpstr>
      <vt:lpstr>1. Учат: обходи трамвай спереди,  автобус - сзади</vt:lpstr>
      <vt:lpstr>2. Учат: при переходе улицы посмотри налево,  а дойдя до середины – посмотри направо</vt:lpstr>
      <vt:lpstr>3. Учат: красный – стоп, желтый – приготовься, зеленый – иди.</vt:lpstr>
      <vt:lpstr>4. Учат: если не успел перейти дорогу, остановись на «островке безопасности»  или на середине дороги</vt:lpstr>
      <vt:lpstr>5. Учат: не играй на дороге, у дороги,  а играй во дворе дома</vt:lpstr>
      <vt:lpstr>6. Используют для показа старые знаки, путают группы знаков, неправильно называют дорожные знаки или неверно преподносят информацию, который несет в себе тот или иной дорожный знак</vt:lpstr>
      <vt:lpstr>7. Начинают обучение со знаков, неактуальных для юных участников дорожного движения</vt:lpstr>
      <vt:lpstr>8. Неправильно объясняют значение дорожного знака «ДЕТИ»</vt:lpstr>
      <vt:lpstr>Чтобы избежать возможных ошибок при проведении занятий по ПДД, воспользуйтесь следующими советами:</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Ошибки в преподавании Правил дорожного движения</dc:title>
  <dc:creator>Vasileva</dc:creator>
  <cp:lastModifiedBy>Пользователь</cp:lastModifiedBy>
  <cp:revision>12</cp:revision>
  <dcterms:created xsi:type="dcterms:W3CDTF">2017-10-16T05:04:36Z</dcterms:created>
  <dcterms:modified xsi:type="dcterms:W3CDTF">2020-05-12T05:45:15Z</dcterms:modified>
</cp:coreProperties>
</file>