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85" r:id="rId5"/>
    <p:sldId id="287" r:id="rId6"/>
    <p:sldId id="288" r:id="rId7"/>
    <p:sldId id="289" r:id="rId8"/>
    <p:sldId id="308" r:id="rId9"/>
    <p:sldId id="290" r:id="rId10"/>
    <p:sldId id="291" r:id="rId11"/>
    <p:sldId id="292" r:id="rId12"/>
    <p:sldId id="293" r:id="rId13"/>
    <p:sldId id="309" r:id="rId14"/>
    <p:sldId id="294" r:id="rId15"/>
    <p:sldId id="295" r:id="rId16"/>
    <p:sldId id="296" r:id="rId17"/>
    <p:sldId id="297" r:id="rId18"/>
    <p:sldId id="300" r:id="rId19"/>
    <p:sldId id="301" r:id="rId20"/>
    <p:sldId id="299" r:id="rId21"/>
    <p:sldId id="302" r:id="rId22"/>
    <p:sldId id="303" r:id="rId23"/>
    <p:sldId id="305" r:id="rId24"/>
    <p:sldId id="307" r:id="rId25"/>
    <p:sldId id="310" r:id="rId26"/>
    <p:sldId id="311" r:id="rId27"/>
    <p:sldId id="312" r:id="rId28"/>
    <p:sldId id="313" r:id="rId29"/>
    <p:sldId id="314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7" r:id="rId47"/>
    <p:sldId id="268" r:id="rId48"/>
    <p:sldId id="269" r:id="rId49"/>
    <p:sldId id="272" r:id="rId50"/>
    <p:sldId id="282" r:id="rId51"/>
    <p:sldId id="273" r:id="rId5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39" autoAdjust="0"/>
    <p:restoredTop sz="86462" autoAdjust="0"/>
  </p:normalViewPr>
  <p:slideViewPr>
    <p:cSldViewPr>
      <p:cViewPr varScale="1">
        <p:scale>
          <a:sx n="74" d="100"/>
          <a:sy n="74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94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001000" cy="25146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Семинар</a:t>
            </a:r>
            <a:b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  <a:t>для воспитателей на тему:</a:t>
            </a:r>
            <a:br>
              <a:rPr lang="ru-RU" sz="28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«Основные методы и приёмы в обучении дошкольников рисованию» 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учреждение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- детский сад №33 «Светлячок»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6673" y="4648200"/>
            <a:ext cx="381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 ст.воспитатель </a:t>
            </a:r>
          </a:p>
          <a:p>
            <a:pPr algn="r"/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 категории Колчина Л.Ш.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Средняя групп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Основные задачи воспитателя.</a:t>
            </a:r>
            <a:endParaRPr lang="ru-RU" sz="18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Учить передавать пропорциональное соотношение двух предметов по величине (большой – маленький, высокий – низкий)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Учить детей аккуратно закрашивать рисунок (карандаш не отрывается от листа бумаги, кисть следует за ворсом все время в одном направлении).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</a:rPr>
              <a:t>Основные приемы обучения рисованию: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Словесный прием – вопросы, объяснения, указания.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Познакомить с предметом, его формой, обведение по контуру пальцем.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Частичный или полный показ.</a:t>
            </a: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Средняя групп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 smtClean="0"/>
              <a:t>Навыки рисования: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</a:t>
            </a:r>
            <a:r>
              <a:rPr lang="ru-RU" sz="1800" dirty="0" smtClean="0"/>
              <a:t>Даем новую форму</a:t>
            </a:r>
            <a:r>
              <a:rPr lang="ru-RU" sz="1800" b="1" dirty="0" smtClean="0"/>
              <a:t> – овал  </a:t>
            </a:r>
            <a:r>
              <a:rPr lang="ru-RU" sz="1800" dirty="0" smtClean="0"/>
              <a:t>(называем -  похож на огурчик)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Темы </a:t>
            </a:r>
            <a:r>
              <a:rPr lang="ru-RU" sz="1800" dirty="0" smtClean="0"/>
              <a:t>для рисования: «Огурец», «Лимон», «Кабачок»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Даем понятие в </a:t>
            </a:r>
            <a:r>
              <a:rPr lang="ru-RU" sz="1800" b="1" dirty="0" smtClean="0"/>
              <a:t>различении круглой и овальной формы 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Темы</a:t>
            </a:r>
            <a:r>
              <a:rPr lang="ru-RU" sz="1800" dirty="0" smtClean="0"/>
              <a:t> для рисования: «Помидор и огурец», «Апельсин и лимон», «Огурец и кабачок»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Даем  </a:t>
            </a:r>
            <a:r>
              <a:rPr lang="ru-RU" sz="1800" b="1" dirty="0" smtClean="0"/>
              <a:t>штриховку</a:t>
            </a:r>
            <a:r>
              <a:rPr lang="ru-RU" sz="1800" dirty="0" smtClean="0"/>
              <a:t> при закрашивании предметов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Рисуем цветы</a:t>
            </a:r>
            <a:r>
              <a:rPr lang="ru-RU" sz="1800" dirty="0" smtClean="0"/>
              <a:t>, используя прием </a:t>
            </a:r>
            <a:r>
              <a:rPr lang="ru-RU" sz="1800" dirty="0" err="1" smtClean="0"/>
              <a:t>примакивания</a:t>
            </a:r>
            <a:r>
              <a:rPr lang="ru-RU" sz="1800" dirty="0" smtClean="0"/>
              <a:t>. Для рисования лучше брать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</a:t>
            </a:r>
            <a:r>
              <a:rPr lang="ru-RU" sz="1800" dirty="0" smtClean="0"/>
              <a:t> </a:t>
            </a:r>
            <a:r>
              <a:rPr lang="ru-RU" sz="1800" dirty="0" err="1" smtClean="0"/>
              <a:t>четырехлепестковые</a:t>
            </a:r>
            <a:r>
              <a:rPr lang="ru-RU" sz="1800" dirty="0" smtClean="0"/>
              <a:t> цветы, простые по форме и строению. Обращаем внимание на  стебель – прямой или изогнутый. В дальнейшем количество лепестков можно  увеличить.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Рисуем деревья</a:t>
            </a:r>
            <a:r>
              <a:rPr lang="ru-RU" sz="1800" dirty="0" smtClean="0"/>
              <a:t>: ствол утолщенный книзу, веточки большие, от них идут  маленькие. </a:t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r>
              <a:rPr lang="ru-RU" sz="1800" b="1" dirty="0" smtClean="0"/>
              <a:t>Темы:</a:t>
            </a:r>
            <a:r>
              <a:rPr lang="ru-RU" sz="1800" dirty="0" smtClean="0"/>
              <a:t> «Сад осенью», «Деревья в парке».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Рисуем елочку:</a:t>
            </a:r>
            <a:r>
              <a:rPr lang="ru-RU" sz="1800" dirty="0" smtClean="0"/>
              <a:t> веточки с прогибом, ствол, утолщенный книзу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    </a:t>
            </a:r>
            <a:r>
              <a:rPr lang="ru-RU" sz="1800" b="1" dirty="0" smtClean="0"/>
              <a:t>Темы:</a:t>
            </a:r>
            <a:r>
              <a:rPr lang="ru-RU" sz="1800" dirty="0" smtClean="0"/>
              <a:t>  «Елочка и дерево», «В лесу родилась елочка».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Рисуем дом</a:t>
            </a:r>
            <a:r>
              <a:rPr lang="ru-RU" sz="1800" dirty="0" smtClean="0"/>
              <a:t>: крыша плоская, в центре дверь, окна в верхней части двери,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 </a:t>
            </a:r>
            <a:r>
              <a:rPr lang="ru-RU" sz="1800" dirty="0" smtClean="0"/>
              <a:t> расположены на одном уровне. Закрашиваем только крышу, окна,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       дверь.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Средняя группа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Рисуем человека</a:t>
            </a:r>
            <a:r>
              <a:rPr lang="ru-RU" sz="1800" dirty="0" smtClean="0"/>
              <a:t>: голова + каркас без детализации ног и туловища; рисуем красками, закрашиваем кистью плашмя. Когда высохнет, карандашами  или фломастерами прорисовываем глаза, рот и нос.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	Темы:</a:t>
            </a:r>
            <a:r>
              <a:rPr lang="ru-RU" sz="1800" dirty="0" smtClean="0"/>
              <a:t> «Кукла в длинном платье», «Девочка в сарафане», «Подружки в хороводе»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Рисуем птиц  и животных</a:t>
            </a:r>
            <a:r>
              <a:rPr lang="ru-RU" sz="1800" dirty="0" smtClean="0"/>
              <a:t>,  используя знакомые формы -  круг, овал, треугольник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	Темы</a:t>
            </a:r>
            <a:r>
              <a:rPr lang="ru-RU" sz="1800" dirty="0" smtClean="0"/>
              <a:t>: «Зайчик беленький сидит», «Зайчик встретил колобка», «Уточка плывет»,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      «Цыплята на лугу», «Птички клюют зернышки», «Красивые рыбки».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Рисуем  транспорт</a:t>
            </a:r>
            <a:r>
              <a:rPr lang="ru-RU" sz="1800" dirty="0" smtClean="0"/>
              <a:t>, на примере грузовика, используя знакомые формы – квадрат, прямоугольник, круг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	</a:t>
            </a:r>
            <a:r>
              <a:rPr lang="ru-RU" sz="1800" b="1" dirty="0" smtClean="0"/>
              <a:t>Темы:</a:t>
            </a:r>
            <a:r>
              <a:rPr lang="ru-RU" sz="1800" dirty="0" smtClean="0"/>
              <a:t> «Грузовик едет по дороге», «Машина везет на стройку кирпичи (или песок)»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Темы для сюжетного рисования</a:t>
            </a:r>
            <a:r>
              <a:rPr lang="ru-RU" sz="1800" dirty="0" smtClean="0"/>
              <a:t>: «Цветы на лугу», «Осень в парке», «Сад зимой», «Сад весной», «Яблони в цвету», «Рыбки в аквариуме», «Машина везет на стройку кирпичи», «Подружки в хороводе», «Колобок встретил зайчика» и др.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Схематическое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изображение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Ребенок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осваивает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доступные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схемы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предложенные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взрослым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опыт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сверстников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Следовательно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взрослый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должен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продемонстрировать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ребенку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каким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образом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он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может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изобразить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знакомые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объемные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предметы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своем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рисунке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т.е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предложить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доступные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схемы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позволяющие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превратить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объемную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форму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плоскую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соединяя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простые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геометрические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фигуры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для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изображения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задуманного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объекта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743200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Старшая  и подготовительная к школе группа.</a:t>
            </a:r>
          </a:p>
          <a:p>
            <a:pPr algn="l"/>
            <a:r>
              <a:rPr 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Основные задачи воспитателя:</a:t>
            </a:r>
            <a:endParaRPr lang="ru-RU" sz="18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Развивать эстетическое отношение к окружающему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Развивать наблюдательность, воображение, внимание, самостоятельность в выполнении работы.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Учить выделять существенные признаки и форму предметов, их сходства и отличия.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Учить выразительному решению композиции рисунка.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Знакомим с декоративно-прикладным искусством, с народными промыслами.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Учим различать, называть  и подбирать цвета и оттенки, создавая оттенки путем  постепенного прибавления цветной гуаши к белой (а не наоборот!).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Учим пропорциональному соотношению двух-трех предметов на рисунке.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Учим рисовать по замыслу, по памяти и с натуры.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Учим правильно пользоваться  акварельными красками, разводить их водой, аккуратно набирать краску на ворс кисти, держа его наклонно, поворачивая на плоскости.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Учим изображать человека, птиц и животных статично и в движении.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Совершенствуются навыки рисования и закрашивания карандашом.</a:t>
            </a:r>
          </a:p>
          <a:p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Старшая  и подготовительная к школе группа.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Основные приемы обучения рисованию:</a:t>
            </a:r>
            <a:endParaRPr lang="ru-RU" sz="18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Полный показ (если новая тема, например «человек в движении» или «портрет» или «животное» и т.д.)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Частичный показ.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Обследование предмета руками.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Подробное рассматривание и анализ предмета (например, при рисование с натуры).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Объяснение, указание, вопросы.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Наблюдение (особенно важно при рисовании природы).</a:t>
            </a:r>
          </a:p>
          <a:p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</a:rPr>
              <a:t>Навыки рисования: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1. Вводим использование наброска простым карандашом для более точной передачи предметов. Делается набросок, а потом раскрашивается.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2. Учим выводить линию горизонта, когда: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- узкая полоска неба, широкая земли. Тема: « Сад осенью»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- узкая полоска земли, широкая неба. Тема: «Птицы улетают в теплые края»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- весь лист – земля. Тема: «Цветущий луг»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- весь лист – небо. Тема: «Летят самолеты»</a:t>
            </a:r>
          </a:p>
          <a:p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Старшая  и подготовительная к школе группа.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Основные приемы обучения рисованию:</a:t>
            </a:r>
            <a:endParaRPr lang="ru-RU" sz="18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Полный показ (если новая тема, например «человек в движении» или «портрет» или «животное» и т.д.)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Частичный показ.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Обследование предмета руками.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Подробное рассматривание и анализ предмета (например, при рисование с натуры).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Объяснение, указание, вопросы.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Наблюдение (особенно важно при рисовании природы).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Основные приемы обучения рисованию: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Полный показ (если новая тема, например «человек в движении» или «портрет» или «животное» и т.д.)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Частичный показ.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Обследование предмета руками.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Подробное рассматривание и анализ предмета (например, при рисование с натуры).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Объяснение, указание, вопросы.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Наблюдение (особенно важно при рисовании природы).</a:t>
            </a:r>
          </a:p>
          <a:p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Старшая  и подготовительная к школе группа.</a:t>
            </a:r>
          </a:p>
          <a:p>
            <a:pPr algn="l"/>
            <a:r>
              <a:rPr lang="ru-RU" sz="1800" b="1" dirty="0" smtClean="0"/>
              <a:t>3</a:t>
            </a:r>
            <a:r>
              <a:rPr lang="ru-RU" sz="1800" dirty="0" smtClean="0"/>
              <a:t>. Вводим </a:t>
            </a:r>
            <a:r>
              <a:rPr lang="ru-RU" sz="1800" b="1" dirty="0" smtClean="0"/>
              <a:t>рисование с натуры – </a:t>
            </a:r>
            <a:r>
              <a:rPr lang="ru-RU" sz="1800" dirty="0" smtClean="0"/>
              <a:t>один из самых сложных видов рисования, где отсутствует  показ работы воспитателем. </a:t>
            </a:r>
          </a:p>
          <a:p>
            <a:pPr algn="l"/>
            <a:r>
              <a:rPr lang="ru-RU" sz="1800" b="1" dirty="0" smtClean="0"/>
              <a:t>Рисуем фрукты, овощи, цветы, ветки, листья</a:t>
            </a:r>
            <a:r>
              <a:rPr lang="ru-RU" sz="1800" dirty="0" smtClean="0"/>
              <a:t>. Композицию составляет воспитатель. Желательно натуру располагать на уровне глаз перед каждым рядом столов, где сидят дети.</a:t>
            </a:r>
          </a:p>
          <a:p>
            <a:pPr algn="l"/>
            <a:r>
              <a:rPr lang="ru-RU" sz="1800" dirty="0" smtClean="0"/>
              <a:t>Сзади натуры ставится фон такого же цвета,  как и лист  у детей (белый, голубой, зеленоватый, розовый). Объясняют расположение предметов на листе бумаги </a:t>
            </a:r>
            <a:r>
              <a:rPr lang="ru-RU" sz="1800" b="1" dirty="0" smtClean="0"/>
              <a:t>без показа. </a:t>
            </a:r>
            <a:r>
              <a:rPr lang="ru-RU" sz="1800" dirty="0" smtClean="0"/>
              <a:t>В</a:t>
            </a:r>
            <a:r>
              <a:rPr lang="ru-RU" sz="1800" b="1" dirty="0" smtClean="0"/>
              <a:t> </a:t>
            </a:r>
            <a:r>
              <a:rPr lang="ru-RU" sz="1800" dirty="0" smtClean="0"/>
              <a:t>конце занятия  рисунок сравниваем с натурой – «похож - не похож»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pPr algn="l"/>
            <a:r>
              <a:rPr lang="ru-RU" sz="1800" b="1" dirty="0" smtClean="0"/>
              <a:t>Учим рисовать цветы в вазе. </a:t>
            </a:r>
            <a:r>
              <a:rPr lang="ru-RU" sz="1800" dirty="0" smtClean="0"/>
              <a:t>Делим вертикальный лист на 3 равные части (ваза, стебель, цветы), нижняя одна часть – ваза, 2 верхних части  - цветы или ветки. Вазы рисуются простой формы.</a:t>
            </a:r>
          </a:p>
          <a:p>
            <a:pPr algn="l"/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/>
              <a:t> </a:t>
            </a:r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848600" cy="57912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Старшая  и подготовительная к школе группа.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Учим рисовать предметы на столе.   Даем понятие «натюрморт»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066800"/>
          <a:ext cx="7772400" cy="559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50299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Подготовительная группа</a:t>
                      </a:r>
                      <a:endParaRPr lang="ru-RU" dirty="0"/>
                    </a:p>
                  </a:txBody>
                  <a:tcPr/>
                </a:tc>
              </a:tr>
              <a:tr h="2056857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квартал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Предметы круглой и овальной формы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(«Помидор и огурец», «Яблоко и слива»)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линии стола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квартал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Предметы круглой и овальной формы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(«Помидор и огурец», «Яблоко, слива и груша»)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блюде или в тарелке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086932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квартал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Комнатное растение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листьями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простой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в горшке («Традесканция»,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Сансевьера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квартал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Комнатное растение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листьями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сложной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в горшке («Кротон», «Фикус», «Фиалка»)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Комбинированный натюрморт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(«Ветка с листьями и яблоко») на линии стола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Вводим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 загораживания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примере рисования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арбуза и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арбузной дольки.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848600" cy="54102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Старшая  и подготовительная к школе группа.</a:t>
            </a:r>
          </a:p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Учим рисовать предметы на столе.   Даем понятие «натюрморт»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14400" y="1524000"/>
          <a:ext cx="7924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656924">
                <a:tc>
                  <a:txBody>
                    <a:bodyPr/>
                    <a:lstStyle/>
                    <a:p>
                      <a:r>
                        <a:rPr lang="ru-RU" sz="1800" b="1" i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Подготовительная группа</a:t>
                      </a:r>
                      <a:endParaRPr lang="ru-RU" dirty="0"/>
                    </a:p>
                  </a:txBody>
                  <a:tcPr/>
                </a:tc>
              </a:tr>
              <a:tr h="3000676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квартал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цветушие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ветки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плодовых деревьев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одним цветом (алыча, груша, персик).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букеты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однородных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цветов простой формы (только нарциссы или только тюльпаны)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забываем про фон!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квартал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цветушие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ветки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плодовых деревьев с наложением цвета на цвет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(яблоня, абрикос, айва).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смешанные букеты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однородных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цветов простой формы (нарциссы и  тюльпаны вместе)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забываем про фон!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1 младшая группа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Закладывается основа рисования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u="sng" dirty="0" smtClean="0"/>
              <a:t>Задачи: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Привить детям интерес к рисованию.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Развивать эстетическое восприятие окружающих предметов.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детей быть внимательными на занятиях. Учить правильно сидеть за столом, правильно держать корпус и руки.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Познакомить с материалами и принадлежностями для рисования.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детей правильно  держать карандаш, не брать его в рот, рисовать только на бумаге.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держать карандаш и кисть свободно: карандаш – тремя пальцами выше отточенного конца, кисть – чуть выше железного наконечника.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детей набирать краску  на кисть, макая ее всем ворс в баночку, снимать лишнюю краску отжимать о краешек посуды, промывать кисточку в воде.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распознавать  и запоминать цвета (красный, синий, желтый, зеленый).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Узнавать и называть изображения предмета по окраске.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Узнавать и называть нарисованные предметы.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Рассказывать о том, что нарисовал сам.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рисовать предметы по показу воспитателя и самостоятельно.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Подводить детей к изображению знакомых предметов, предоставляя им свободу выбора</a:t>
            </a:r>
            <a:endParaRPr lang="ru-RU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Учим рисовать человека. Обязательно даем простой карандаш для наброска. Объясняем для чего это нужно.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914400"/>
          <a:ext cx="7848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Рисуем человека во весь рост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Делим вертикальный лист на 5 частей. За основу берется 1 часть (голова). Далее  - 1 часть -  шея и туловище до пояса (рисуем т.н.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маечку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»).  Далее  - 1 часть от пояса до середины бедра (рисуем трапециевидную «юбочку»). Далее – 2 части  - ноги. Сбоку от плеча и до конца «юбочки»  -  руки (2 прямые параллельные линии). Рука заканчивается в виде «кружочка». Ноги в виде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треугольничка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Если мальчик -  то от пояса идут вниз «брючки».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человека во весь рост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 то же. Рука заканчивается в виде «варежки»</a:t>
                      </a:r>
                      <a:endParaRPr lang="ru-RU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Рисуем портрет человека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Рисуем овал во весь вертикальный  лист. Это -  лицо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Делим на 2 части и рисуем челку (волосы) в верхней части. Под челкой глаза и брови в виде точек и дугообразных линий.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Далее – делим нижнюю часть овала опять на 2 части. Это уровень носа (ставим 2 точки).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Далее  - делим нижнюю часть опять на 2 части. Это -  уровень губ, рисуем их в виде дугообразной линии и полукругов.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7848600" cy="5410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</a:rPr>
              <a:t>Учим рисовать человека. Обязательно даем простой карандаш для наброска. Объясняем для чего это нужно.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914400"/>
          <a:ext cx="7848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человека в профиль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тот же, что и во весь рост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Показываем на примере ребенка.</a:t>
                      </a:r>
                      <a:endParaRPr lang="ru-RU" dirty="0"/>
                    </a:p>
                  </a:txBody>
                  <a:tcPr/>
                </a:tc>
              </a:tr>
              <a:tr h="10820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человека в движении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примере «палочных человечков»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тот же, только показываем изменения положения рук и ног. Объясняем, что руки и ноги сгибаются в суставах.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Темы: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«Спортсмены», «Мы делаем зарядку»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Рисуем человека в движении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примере «палочных человечков»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Учим рисовать человека в одежде и за работой, правильно передавая пропорции и движения.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 algn="l"/>
            <a:r>
              <a:rPr lang="ru-RU" sz="1800" b="1" dirty="0" smtClean="0"/>
              <a:t>5. Учим рисовать птиц и животных </a:t>
            </a:r>
            <a:r>
              <a:rPr lang="ru-RU" sz="1800" dirty="0" smtClean="0"/>
              <a:t>на основе овала и круга. В качестве образца используются пластмассовые и деревянные игрушки. Делается набросок простым карандашом.</a:t>
            </a:r>
          </a:p>
          <a:p>
            <a:pPr algn="l"/>
            <a:r>
              <a:rPr lang="ru-RU" sz="1800" b="1" dirty="0" smtClean="0"/>
              <a:t>6. Учим рисовать транспорт </a:t>
            </a:r>
            <a:r>
              <a:rPr lang="ru-RU" sz="1800" dirty="0" smtClean="0"/>
              <a:t>на основе прямоугольных и квадратных форм. Делается набросок простым карандашом.</a:t>
            </a:r>
          </a:p>
          <a:p>
            <a:pPr algn="l"/>
            <a:r>
              <a:rPr lang="ru-RU" sz="1800" b="1" dirty="0" smtClean="0"/>
              <a:t>7</a:t>
            </a:r>
            <a:r>
              <a:rPr lang="ru-RU" sz="1800" dirty="0" smtClean="0"/>
              <a:t>. </a:t>
            </a:r>
            <a:r>
              <a:rPr lang="ru-RU" sz="1800" b="1" dirty="0" smtClean="0"/>
              <a:t>Учим рисовать здания</a:t>
            </a:r>
            <a:r>
              <a:rPr lang="ru-RU" sz="1800" dirty="0" smtClean="0"/>
              <a:t> : в старшей группе -  двухэтажные, в подготовительной – многоэтажные. Основное внимание уделяем правильному и симметричному расположению окон (одно над другим!), и чтобы верхняя и нижняя часть окон была на одном уровне (делаем вспомогательные тонкие линии простым карандашом). Можно рисовать многоэтажные дома по типу «клетки» широкой кистью. Крыша плоская, как в средней группе. В подготовительной группе рисуем сказочные дома, магазины, театры, школы.</a:t>
            </a:r>
          </a:p>
          <a:p>
            <a:pPr algn="l"/>
            <a:r>
              <a:rPr lang="ru-RU" sz="1800" b="1" dirty="0" smtClean="0"/>
              <a:t>Рисуем ночной город</a:t>
            </a:r>
            <a:r>
              <a:rPr lang="ru-RU" sz="1800" dirty="0" smtClean="0"/>
              <a:t>. Если фон рисунка черный – дома и силуэты серые. Если фон синий – дома и силуэты – черные. В окнах свет -  желтой краской.</a:t>
            </a:r>
          </a:p>
          <a:p>
            <a:pPr algn="l"/>
            <a:r>
              <a:rPr lang="ru-RU" sz="1800" b="1" dirty="0" smtClean="0"/>
              <a:t>8</a:t>
            </a:r>
            <a:r>
              <a:rPr lang="ru-RU" sz="1800" dirty="0" smtClean="0"/>
              <a:t>. </a:t>
            </a:r>
            <a:r>
              <a:rPr lang="ru-RU" sz="1800" b="1" dirty="0" smtClean="0"/>
              <a:t>Рисуем деревья</a:t>
            </a:r>
            <a:r>
              <a:rPr lang="ru-RU" sz="1800" dirty="0" smtClean="0"/>
              <a:t>. Даем понятие – </a:t>
            </a:r>
            <a:r>
              <a:rPr lang="ru-RU" sz="1800" b="1" dirty="0" smtClean="0"/>
              <a:t>крона дерева. </a:t>
            </a:r>
            <a:r>
              <a:rPr lang="ru-RU" sz="1800" dirty="0" smtClean="0"/>
              <a:t>Обращаем внимание, что каждое дерево имеет свою крону, свой цвет листвы  и форму ствола, наблюдаем на улице деревья. Применяем способы закрашивания – «тычком», хаотичными линиями, чтобы был виден </a:t>
            </a:r>
            <a:r>
              <a:rPr lang="ru-RU" sz="1800" b="1" dirty="0" smtClean="0"/>
              <a:t>просвет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dirty="0" smtClean="0"/>
              <a:t> </a:t>
            </a:r>
            <a:r>
              <a:rPr lang="ru-RU" sz="1800" b="1" dirty="0" smtClean="0"/>
              <a:t>На елях добавляем хвою</a:t>
            </a:r>
            <a:r>
              <a:rPr lang="ru-RU" sz="1800" dirty="0" smtClean="0"/>
              <a:t>, используя разные приемы рисования. </a:t>
            </a:r>
          </a:p>
          <a:p>
            <a:pPr algn="l"/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 </a:t>
            </a:r>
            <a:r>
              <a:rPr lang="ru-RU" sz="1800" b="1" dirty="0" smtClean="0"/>
              <a:t>9.  Сюжетное рисование</a:t>
            </a:r>
            <a:r>
              <a:rPr lang="ru-RU" sz="1800" dirty="0" smtClean="0"/>
              <a:t> усложняется по мере приобретения навыков. Учим располагать композицию пропорционально: машины меньше домов, люди меньше деревьев и домов, дальние предметы мельче, ближние – крупнее. Учим располагать предметы в пространстве листа в соответствие с тем, как они расположены в жизни: ближе –дальше или частично загораживая друг друга.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Темы занятий</a:t>
            </a:r>
            <a:r>
              <a:rPr lang="ru-RU" sz="1800" dirty="0" smtClean="0"/>
              <a:t> подбираются в соответствии с темой недели, сезона и учитывая достаточные навыки детей в изображении.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 smtClean="0"/>
              <a:t>Структура  занятия по  рисованию.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1)Организационный момент .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Создание интереса и эмоционального настроя. ( раскрывается тема занятия в игровой форме, или создается проблемная ситуация 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2)Основная часть или познавательная.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-Показ и анализ изображаемого (натуры, образца),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-беседа,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- художественное слово.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 algn="l"/>
            <a:endParaRPr lang="ru-RU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 algn="l"/>
            <a:endParaRPr lang="ru-RU" sz="1800" dirty="0" smtClean="0"/>
          </a:p>
          <a:p>
            <a:pPr algn="l"/>
            <a:r>
              <a:rPr lang="ru-RU" sz="1800" b="1" dirty="0" smtClean="0"/>
              <a:t>3)Практическая часть</a:t>
            </a:r>
            <a:endParaRPr lang="ru-RU" sz="1800" dirty="0" smtClean="0"/>
          </a:p>
          <a:p>
            <a:pPr algn="l"/>
            <a:r>
              <a:rPr lang="ru-RU" sz="1800" dirty="0" smtClean="0"/>
              <a:t>-Конкретные указания к выполнению работы.</a:t>
            </a:r>
          </a:p>
          <a:p>
            <a:pPr algn="l"/>
            <a:r>
              <a:rPr lang="ru-RU" sz="1800" dirty="0" smtClean="0"/>
              <a:t>-Активное участие детей в пояснениях и показе приемов выполнения.</a:t>
            </a:r>
          </a:p>
          <a:p>
            <a:pPr algn="l"/>
            <a:r>
              <a:rPr lang="ru-RU" sz="1800" dirty="0" smtClean="0"/>
              <a:t>-Во время объяснения или повторения пройденного предлагаются развивающие игры и упражнения, что не только помогает запомнить процесс изображения, но и приводит детей в состояние творческого подъема и желания творить.</a:t>
            </a:r>
          </a:p>
          <a:p>
            <a:pPr algn="l"/>
            <a:r>
              <a:rPr lang="ru-RU" sz="1800" b="1" dirty="0" smtClean="0"/>
              <a:t> 4)Самостоятельная деятельность детей.</a:t>
            </a:r>
            <a:endParaRPr lang="ru-RU" sz="1800" dirty="0" smtClean="0"/>
          </a:p>
          <a:p>
            <a:pPr algn="l"/>
            <a:r>
              <a:rPr lang="ru-RU" sz="1800" dirty="0" smtClean="0"/>
              <a:t>- Помощь в форме наводящих вопросов, советом .</a:t>
            </a:r>
          </a:p>
          <a:p>
            <a:pPr algn="l"/>
            <a:r>
              <a:rPr lang="ru-RU" sz="1800" dirty="0" smtClean="0"/>
              <a:t>-Показ изображения (на отдельном листе педагога).</a:t>
            </a:r>
          </a:p>
          <a:p>
            <a:pPr algn="l"/>
            <a:r>
              <a:rPr lang="ru-RU" sz="1800" dirty="0" smtClean="0"/>
              <a:t> </a:t>
            </a:r>
            <a:r>
              <a:rPr lang="ru-RU" sz="1800" b="1" dirty="0" smtClean="0"/>
              <a:t>5) Заключительная часть занятия</a:t>
            </a:r>
            <a:endParaRPr lang="ru-RU" sz="1800" dirty="0" smtClean="0"/>
          </a:p>
          <a:p>
            <a:pPr algn="l"/>
            <a:r>
              <a:rPr lang="ru-RU" sz="1800" dirty="0" smtClean="0"/>
              <a:t>-Просмотр и оценка детских работ</a:t>
            </a:r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Последовательность развития ручной моторики 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7030A0"/>
                </a:solidFill>
              </a:rPr>
              <a:t>и графических навыков: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2-х лет ребенок способен удерживать мелок и карандаш, захватив его в кулак;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</a:t>
            </a:r>
            <a:r>
              <a:rPr lang="ru-RU" sz="18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года ребенок осваивает захват карандаша пальцами, ладонью сверху. Это позволяет ему начать копировать вертикальные и округлые, а затем и горизонтальные линии;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3</a:t>
            </a:r>
            <a:r>
              <a:rPr lang="ru-RU" sz="18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годам у ребенка совершенствуется координация движений и зрительно-пространственное восприятие, что позволит сформировать правильный захват карандаша, дает возможность копировать простейшие фигуры (крест, круг, молоточек);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4</a:t>
            </a:r>
            <a:r>
              <a:rPr lang="ru-RU" sz="1800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годам ребенок способен копировать фигуры с соблюдением основных пропорций, но уже может ограничивать протяженность линий, а также срисовывать предметы, рисовать по представлению;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algn="l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5 лет дети начинают хорошо выполнять вертикальные, горизонтальные, наклонные штрихи, ограничивая их длину и соблюдая относительную параллельность, способны делать циклические движения.</a:t>
            </a:r>
            <a:endParaRPr lang="ru-RU" sz="1800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algn="l"/>
            <a:endParaRPr lang="ru-RU" sz="1800" dirty="0" smtClean="0"/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 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5072050"/>
            <a:ext cx="39290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 algn="l"/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algn="l"/>
            <a:endParaRPr lang="ru-RU" sz="1800" dirty="0" smtClean="0"/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81000"/>
            <a:ext cx="89916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Важно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научить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дошкольника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правильно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держать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карандаш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отработать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более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сложное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пластичное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свободно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владеть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карандашом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кистью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различных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приемах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рисования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этого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нужен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навык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знания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том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каким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должно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быть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руки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инструментом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выполнении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той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иной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изобразительной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1981200"/>
            <a:ext cx="6172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входит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ряд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навыков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правильно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держать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инструмент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исходное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US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2971800"/>
            <a:ext cx="53578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 algn="l"/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algn="l"/>
            <a:endParaRPr lang="ru-RU" sz="1800" dirty="0" smtClean="0"/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810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685800"/>
            <a:ext cx="6172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оложение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руки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инструментом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рисовании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вертикальных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горизонтальных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линий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27146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положение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руки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кистью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рисовании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широких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полос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тонких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линий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других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810000"/>
            <a:ext cx="2631447" cy="197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3810000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3886200"/>
            <a:ext cx="2428892" cy="198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 algn="l"/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 algn="l"/>
            <a:endParaRPr lang="ru-RU" sz="1800" dirty="0" smtClean="0"/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810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685800"/>
            <a:ext cx="6172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609601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Овладев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всеми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этими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навыками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зная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какой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действия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должен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применятся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том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ином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случа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дошкольники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приобретают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свободно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владеть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карандашом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кистью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различных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приемах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рисования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Есть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навыки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отработк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которых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образуется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регулировать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рисовательные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движения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отношении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силы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нажима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скорости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размаха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равномерности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слитности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плавности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соответствии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задачами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изображения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2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297180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848600" cy="54102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же методы и приёмы нам помогут в работе?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</a:pPr>
            <a:endParaRPr lang="ru-RU" sz="18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l">
              <a:lnSpc>
                <a:spcPct val="100000"/>
              </a:lnSpc>
              <a:spcBef>
                <a:spcPct val="0"/>
              </a:spcBef>
            </a:pPr>
            <a:r>
              <a:rPr lang="ru-RU" sz="1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Правильное  положение пальцев</a:t>
            </a:r>
          </a:p>
          <a:p>
            <a:pPr lvl="0" algn="l">
              <a:lnSpc>
                <a:spcPct val="100000"/>
              </a:lnSpc>
              <a:spcBef>
                <a:spcPct val="0"/>
              </a:spcBef>
            </a:pPr>
            <a:endParaRPr lang="ru-RU" sz="1800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57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685800"/>
            <a:ext cx="6858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1219200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2000" y="12192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№1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Покажите правильное положение рук при рисовании карандашом, кистью и при письме.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2285998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Регулярно правильно вкладывайте карандаш в пальчики. Но не делайте это слишком назойливо, иначе малышу станет неинтересно рисовать.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 3 лет можно показать крохе следующий прием. Поставьте карандаш острием вниз на стол, держите его левой рукой. Три пальчика правой руки сложите в щепотку и поставьте их на верхнюю часть карандаша. Теперь медленно спускайте щепотку вниз по карандашу. Когда пальчики будут почти у грифеля, они обязательно примут правильное положение.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приемы обучения рисованию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 Поэтапное объяснение и демонстрация изображаемого.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Обогащать их сенсорный опыт путем выделения формы предметов, обведения их по контуру поочерёдно то одной , то другой рукой.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Подводить детей к изображению знакомых предметов, предоставляя им свободу  выбора. Побуждать задуматься над, тем что они нарисовали , на что  это похоже.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Объяснение в целом.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Демонстрация изображения – частичная или полная.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Словесные указания.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/>
              <a:t>Дорисовывание</a:t>
            </a:r>
            <a:r>
              <a:rPr lang="ru-RU" sz="1800" b="1" dirty="0" smtClean="0"/>
              <a:t>  предмета (воспитатель начинает, а дети дорисовывают, например, к воздушным шарикам дорисовывают ниточки)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Работа вместе (чтобы ребенок бесцельно не манипулировал карандашом, нужно взять руку ребенка в свою и работать вместе).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4398494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Рисуют мягкими кисточками № 5-6 и красками - гуашь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Регулировка силы сжатия на карандаш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№2</a:t>
            </a: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Возьмите карандаш и пробуйте рисовать при разной силе сжатия.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вам удобно?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22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Игровое упражнение «А ну-ка отними!»</a:t>
            </a:r>
            <a:endParaRPr lang="ru-RU" sz="2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2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Ребёнку предлагается поиграть со щенком, который всё любит отнимать.</a:t>
            </a: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2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 показывает, как правильно взять карандаш и предлагает его сжимать то очень сильно, чтобы щенок его не отобрал, то слабо. Педагог пробует потянуть за кончик карандаша, определяя силу сжатия.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3886200"/>
            <a:ext cx="2705120" cy="283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Рисование  линий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Могут использоваться следующие игры.</a:t>
            </a:r>
            <a:endParaRPr lang="ru-RU" sz="2000" u="sng" dirty="0" smtClean="0"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spcBef>
                <a:spcPct val="0"/>
              </a:spcBef>
            </a:pPr>
            <a:r>
              <a:rPr lang="ru-RU" sz="2000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u="sng" dirty="0" err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Соединялки</a:t>
            </a:r>
            <a:r>
              <a:rPr lang="ru-RU" sz="2000" u="sng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u="sng" dirty="0" smtClean="0">
                <a:solidFill>
                  <a:srgbClr val="7030A0"/>
                </a:solidFill>
              </a:rPr>
              <a:t>«Дорисуй картинку»</a:t>
            </a:r>
            <a:r>
              <a:rPr lang="ru-RU" sz="2000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Эти игры не только дают возможность потренироваться в выведении на бумаге прямых линий, но и </a:t>
            </a:r>
            <a:r>
              <a:rPr lang="ru-RU" sz="22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развивают</a:t>
            </a: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логическое мышление. </a:t>
            </a:r>
            <a:endParaRPr lang="ru-RU" sz="2000" dirty="0" smtClean="0">
              <a:solidFill>
                <a:srgbClr val="7030A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057400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98120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Рисование линий различной конфигурации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Умение красиво и легко рисовать колебательными, вращательными, плавными, отрывными и ритмизированными движениями графические элементы различного содержания (линии любой конфигурации - нитевидные, ломаные, спиралевидные).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Игровые упражнения «Рисуем в воздухе», «Вверх-вниз, туда-сюда»,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«Наматываем ниточки» и др.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Рисовать в воздухе различные движения,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затем перенести движения на бумагу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карандашом, придумать  игровое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упражнение на развитие графических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навыков.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604372"/>
            <a:ext cx="3581400" cy="24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Обследование предмета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 обследовании  важно подчеркнуть именно те его стороны, которые определят характер изображения, провести связь с требуемой техникой рисунка: при рассмотрении дома – прямизну стен, ровный ряд окон; при рассмотрении предметов овальной формы – ее некоторую вытянутость по сравнению с округлой и т. д.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Рисование округлых и овальных форм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быстрее осваивают различия в движении при рисовании круга и эллипса, если вначале давать изображение круглого и эллиптического предметов, резко различающихся по пропорциям предмет: эллиптической формы должен быть более удлиненным и равномерно утолщающимся.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Рисовать круг и овал кистью  слитно, </a:t>
            </a:r>
            <a:r>
              <a:rPr lang="ru-RU" sz="2000" dirty="0" err="1" smtClean="0">
                <a:solidFill>
                  <a:srgbClr val="C00000"/>
                </a:solidFill>
              </a:rPr>
              <a:t>неотрывая</a:t>
            </a:r>
            <a:r>
              <a:rPr lang="ru-RU" sz="2000" dirty="0" smtClean="0">
                <a:solidFill>
                  <a:srgbClr val="C00000"/>
                </a:solidFill>
              </a:rPr>
              <a:t> руки.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Придумайте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название этим предметам, чтобы использовать в рисовании с детьми</a:t>
            </a: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детьми графических навыков требует многократных постепенно усложняющихся упражнений. 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 игровых заданий:</a:t>
            </a:r>
            <a:endParaRPr lang="ru-RU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Рисование мокрой перчаткой на доске или кистью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Рисование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пальчиком на песке, на манке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Написание  «писем», рисование планов.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Уделяя в дошкольном возрасте должное внимание упражнениям, играм, различным заданиям на развитие мелкой моторики и координации движения руки мы решаем сразу две задачи: </a:t>
            </a: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во-первых, косвенным образом влияем на общее интеллектуальное развитее ребенка,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во-вторых, готовим к овладению навыком письма, что в будущем поможет избежать многих проблем школьного обучения. 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работа над развитием мелкой моторики и графических навыков должна начаться задолго, до поступления в школу.                                             </a:t>
            </a:r>
            <a:endParaRPr lang="ru-RU" sz="2000" dirty="0" smtClean="0">
              <a:latin typeface="Arial" pitchFamily="34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«Учимся рисовать»</a:t>
            </a: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/>
              <a:t>Как нарисовать  дерево? </a:t>
            </a: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1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572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1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7867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09800" y="609600"/>
            <a:ext cx="338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Рисование березы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1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/>
              <a:t>Как рисовать животных?</a:t>
            </a: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219200"/>
            <a:ext cx="371477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35771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428628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73062"/>
            <a:ext cx="7886700" cy="4351338"/>
          </a:xfrm>
        </p:spPr>
        <p:txBody>
          <a:bodyPr/>
          <a:lstStyle/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1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/>
              <a:t>                                 Как нарисовать человека?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/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lvl="0" eaLnBrk="0" hangingPunct="0">
              <a:lnSpc>
                <a:spcPct val="100000"/>
              </a:lnSpc>
              <a:spcBef>
                <a:spcPct val="0"/>
              </a:spcBef>
            </a:pPr>
            <a:endParaRPr lang="ru-RU" sz="2200" dirty="0" smtClean="0">
              <a:solidFill>
                <a:srgbClr val="7030A0"/>
              </a:solidFill>
              <a:latin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1436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462088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привлекательна нетрадиционная техника рисования?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76401"/>
            <a:ext cx="7981950" cy="35814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привлекают детей своей спонтанностью и свободой. Здесь нет никаких правил, а главное - процесс. В ходе таких занятий развивается не только видение и понимание прекрасного, но и фантазия, ловкость, изобретательность и моторика. Нетрадиционные техники стимулируют положительную мотивацию, способствуют выражению индивидуальности ребенка. Комбинирование различных техник побуждает ребенка думать, самостоятельно выбирать подходящие приемы для создания уникальных и более выразительных произведений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0202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Осваивают навыки рисования.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sz="1600" b="1" dirty="0" smtClean="0"/>
          </a:p>
          <a:p>
            <a:pPr lvl="0" algn="l"/>
            <a:r>
              <a:rPr lang="ru-RU" sz="1600" b="1" u="sng" dirty="0" smtClean="0"/>
              <a:t>Прямые линии – горизонтальные, вертикальные, наклонные.</a:t>
            </a:r>
          </a:p>
          <a:p>
            <a:pPr algn="l"/>
            <a:r>
              <a:rPr lang="ru-RU" sz="1600" b="1" dirty="0" smtClean="0"/>
              <a:t>      Темы: </a:t>
            </a:r>
            <a:r>
              <a:rPr lang="ru-RU" sz="1600" dirty="0" smtClean="0"/>
              <a:t>«Травка для зайчат», «Дождик-дождик, кап-кап-кап», «Дорожки», «Ниточки для шариков», «Платочек», «Лесенка», «Железная дорога»</a:t>
            </a:r>
          </a:p>
          <a:p>
            <a:pPr lvl="0" algn="l"/>
            <a:r>
              <a:rPr lang="ru-RU" sz="1600" b="1" u="sng" dirty="0" smtClean="0"/>
              <a:t>Волнистые и изогнутые линии </a:t>
            </a:r>
          </a:p>
          <a:p>
            <a:pPr algn="l"/>
            <a:r>
              <a:rPr lang="ru-RU" sz="1600" b="1" dirty="0" smtClean="0"/>
              <a:t>      Темы: </a:t>
            </a:r>
            <a:r>
              <a:rPr lang="ru-RU" sz="1600" dirty="0" smtClean="0"/>
              <a:t>«Ручеек», «Ленточки короткие и длинные», «Клубочки для котят»</a:t>
            </a:r>
          </a:p>
          <a:p>
            <a:pPr lvl="0" algn="l"/>
            <a:r>
              <a:rPr lang="ru-RU" sz="1600" b="1" u="sng" dirty="0" smtClean="0"/>
              <a:t>Прием приманивания (прижимать ворс кисти к бумаге и сразу отрывать его). </a:t>
            </a:r>
          </a:p>
          <a:p>
            <a:pPr algn="l"/>
            <a:r>
              <a:rPr lang="ru-RU" sz="1600" b="1" dirty="0" smtClean="0"/>
              <a:t>      Темы: </a:t>
            </a:r>
            <a:r>
              <a:rPr lang="ru-RU" sz="1600" dirty="0" smtClean="0"/>
              <a:t>«Листопад», «Снег идет», «Следы собачки на дорожке», «Наши ножки идут по дорожке»</a:t>
            </a:r>
          </a:p>
          <a:p>
            <a:pPr lvl="0" algn="l"/>
            <a:r>
              <a:rPr lang="ru-RU" sz="1600" b="1" dirty="0" smtClean="0"/>
              <a:t>Округлые линии (учим замыкать линию круга).</a:t>
            </a:r>
          </a:p>
          <a:p>
            <a:pPr algn="l"/>
            <a:r>
              <a:rPr lang="ru-RU" sz="1600" b="1" dirty="0" smtClean="0"/>
              <a:t>      Темы: </a:t>
            </a:r>
            <a:r>
              <a:rPr lang="ru-RU" sz="1600" dirty="0" smtClean="0"/>
              <a:t>«Колечки», «Солнышко», «Шарики на  ниточках», «Мячи большой и маленький», «Ягодки на веточке», «Мыльные пузыри»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Нетрадиционные способы рисования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886700" cy="3657600"/>
          </a:xfrm>
        </p:spPr>
        <p:txBody>
          <a:bodyPr numCol="2"/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Пластилинография                                                        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Набрызг                                                      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на манке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</a:p>
          <a:p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ладошками и пальчиками</a:t>
            </a:r>
          </a:p>
          <a:p>
            <a:pPr algn="just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10686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00"/>
            <a:ext cx="7886700" cy="21336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материал — пластилин.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G:\картинки\7d1e58920211688500550122111f780b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G:\картинки\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3962400" cy="28194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</p:pic>
    </p:spTree>
  </p:cSld>
  <p:clrMapOvr>
    <a:masterClrMapping/>
  </p:clrMapOvr>
  <p:transition advTm="5413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29718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Техника «набрызг»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581400"/>
            <a:ext cx="2743200" cy="2438400"/>
          </a:xfrm>
          <a:ln w="57150">
            <a:solidFill>
              <a:srgbClr val="002060"/>
            </a:solidFill>
          </a:ln>
        </p:spPr>
      </p:pic>
      <p:pic>
        <p:nvPicPr>
          <p:cNvPr id="2050" name="Picture 2" descr="G:\картинки\6ас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3124200" cy="2438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  <p:pic>
        <p:nvPicPr>
          <p:cNvPr id="2051" name="Picture 3" descr="G:\картинки\набрызг.jpg"/>
          <p:cNvPicPr>
            <a:picLocks noChangeAspect="1" noChangeArrowheads="1"/>
          </p:cNvPicPr>
          <p:nvPr/>
        </p:nvPicPr>
        <p:blipFill>
          <a:blip r:embed="rId4" cstate="print"/>
          <a:srcRect t="8506"/>
          <a:stretch>
            <a:fillRect/>
          </a:stretch>
        </p:blipFill>
        <p:spPr bwMode="auto">
          <a:xfrm>
            <a:off x="6324600" y="3581400"/>
            <a:ext cx="2667000" cy="2438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148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1336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Манкография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G:\картинки\5fe8b82a829f12b89d54eb647b6fcd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886200" cy="2743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075" name="Picture 3" descr="G:\картинки\PICT1152_.jpg"/>
          <p:cNvPicPr>
            <a:picLocks noChangeAspect="1" noChangeArrowheads="1"/>
          </p:cNvPicPr>
          <p:nvPr/>
        </p:nvPicPr>
        <p:blipFill>
          <a:blip r:embed="rId3" cstate="print"/>
          <a:srcRect l="5385" t="4872" r="3846" b="6923"/>
          <a:stretch>
            <a:fillRect/>
          </a:stretch>
        </p:blipFill>
        <p:spPr bwMode="auto">
          <a:xfrm>
            <a:off x="4648200" y="2971800"/>
            <a:ext cx="38862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53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25908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картинки\2ea80207c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3124200"/>
            <a:ext cx="3810000" cy="2743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4099" name="Picture 3" descr="G:\картинки\ris4.gif"/>
          <p:cNvPicPr>
            <a:picLocks noChangeAspect="1" noChangeArrowheads="1"/>
          </p:cNvPicPr>
          <p:nvPr/>
        </p:nvPicPr>
        <p:blipFill>
          <a:blip r:embed="rId3" cstate="print"/>
          <a:srcRect l="4263" t="2957" r="4079" b="11275"/>
          <a:stretch>
            <a:fillRect/>
          </a:stretch>
        </p:blipFill>
        <p:spPr bwMode="auto">
          <a:xfrm>
            <a:off x="685800" y="3124200"/>
            <a:ext cx="3657600" cy="2743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ransition advClick="0" advTm="5538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86700" cy="23622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Ниткография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</a:t>
            </a:r>
            <a:r>
              <a:rPr lang="ru-RU" sz="2400" i="1" u="sng" dirty="0" smtClean="0"/>
              <a:t/>
            </a:r>
            <a:br>
              <a:rPr lang="ru-RU" sz="2400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 descr="G:\картинки\5787ba05f0645efbf9cbc34186fa6238.jpg.jpg"/>
          <p:cNvPicPr>
            <a:picLocks noChangeAspect="1" noChangeArrowheads="1"/>
          </p:cNvPicPr>
          <p:nvPr/>
        </p:nvPicPr>
        <p:blipFill>
          <a:blip r:embed="rId2" cstate="print"/>
          <a:srcRect l="9836" t="13637" r="3279" b="4545"/>
          <a:stretch>
            <a:fillRect/>
          </a:stretch>
        </p:blipFill>
        <p:spPr bwMode="auto">
          <a:xfrm>
            <a:off x="4724400" y="2971800"/>
            <a:ext cx="3962400" cy="2743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026" name="Picture 2" descr="F:\картинки\90e284d1cf109d282658f5d4147855ec.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2971800"/>
            <a:ext cx="3759200" cy="2819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ransition advTm="5725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23622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это разновидность графической техники, основанная на преобразовании пятен-клякс в нужные реальные или фантастические образы. 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в этой технике исполняется: тушью, чернилами, акварелью, гуашью.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G:\картинки\images (9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3962400" cy="2819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1" name="Picture 3" descr="G:\картинки\228759392.342340873.jpeg"/>
          <p:cNvPicPr>
            <a:picLocks noChangeAspect="1" noChangeArrowheads="1"/>
          </p:cNvPicPr>
          <p:nvPr/>
        </p:nvPicPr>
        <p:blipFill>
          <a:blip r:embed="rId3" cstate="print"/>
          <a:srcRect l="8750" t="10000" r="5000" b="10000"/>
          <a:stretch>
            <a:fillRect/>
          </a:stretch>
        </p:blipFill>
        <p:spPr bwMode="auto">
          <a:xfrm>
            <a:off x="4648200" y="2819400"/>
            <a:ext cx="4038600" cy="2819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85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19812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Пальчиковая живопись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способствует раннему развитию творческих способностей.Не важно что он нарисовал и как он нарисовал, важно то с каким удовольствием он это делает. 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артинки\09685b11483a44273a7d2ac86ce7441c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8196" name="Picture 4" descr="G:\картинки\img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3962400" cy="32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539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7526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это графическая техника. Рисунок наносится сначала на ровную и гладкую поверхность, а потом он отпечатывается на другую поверхность.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G:\картинки\3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1"/>
            <a:ext cx="4191000" cy="3276600"/>
          </a:xfrm>
          <a:prstGeom prst="rect">
            <a:avLst/>
          </a:prstGeom>
          <a:noFill/>
        </p:spPr>
      </p:pic>
      <p:pic>
        <p:nvPicPr>
          <p:cNvPr id="3074" name="Picture 2" descr="F:\картинки\Монотип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34156" cy="3124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398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•Способствует снятию детских страхов;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•Развивает уверенность в своих силах;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•Развивает пространственное мышление;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•Развивает в детях свободно выражать свой замысел;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•Побуждает детей к творческим поискам и решениям;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•Развивает умение детей действовать  с разнообразным материалом;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•Развивает чувство композиции, ритма,  колорита, чувство фактурности и объёмности;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•Развивает мелкую моторику рук;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•Развивает творческие способности, воображение и  полёт фантазии;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•Во время деятельности дети получают эстетическое удовольствие.</a:t>
            </a:r>
            <a:endParaRPr lang="ru-RU" sz="1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639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2 младшая группа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Основные задачи воспитателя: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Воспитывать внимание и наблюдательность на занятиях по изобразительной деятельности.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Учить правильно сидеть за столом, правильно держать корпус и руки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пользоваться карандашом и кисточкой.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Аккуратно набирать краску, отжимая о краешек посуды лишнюю краску.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Вести кисточку только за ворсом, промывать ее и осушать салфеткой.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Познакомить со свойствами красок, использовать в работе 2-3 цвета красок (используя разные кисти)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различать и называть основные цвета и знать их оттенки (розовый, голубой, серый).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 ритмичному нанесению линий, штрихов, пятен. мазков (опадают с деревьев листочки, идет дождь,  снег кружиться падает…)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самостоятельно воплощать собственные замыслы в рисунке.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Различать и называть форму предметов (круглый, треугольный, квадратный), их размеры (большой, маленький, высокий, низкий, широкий, узкий)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Учить композиционно правильно размещать рисунок на листе бумаги (в центре)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Познакомить с конструктивным построением несложных предметов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(продемонстрировать, что некоторые предметы состоят из нескольких частей одинаковой формы, но разного размера, например, неваляшка или снеговик)</a:t>
            </a:r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86700" cy="762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066800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Е.А.Янушко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«Рисование с детьми раннего возраста». – М.: Мозаика- Синтез, 2006 г.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Д.Н.Колдина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«Рисование с детьми 4-5 лет».-М.: Мозаика- Синтез, 2016.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А.В.Никитина «Нетрадиционные техники рисования в ДОУ. Пособие для воспитателей и родителей». – СПб.: КАРО,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Г.Н.Давыдова «Нетрадиционные техники рисования в ДОУ. Часть 1, 2».- М.: «Издательство Скрипторий 2003»,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Г.С.Швайко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«Занятия по изобразительной деятельности в ДОУ. Средняя группа».- М.: изд. Центр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И.А.Лыкова «Изобразительная деятельность в детском саду. Ср. гр.» - М.: «Карапуз», 2009.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К.К.Утробина «Увлекательное рисование методом тычка с детьми 3-7 лет».- М.: «Издательство Гном и Д», 2016.</a:t>
            </a:r>
          </a:p>
          <a:p>
            <a:pPr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Занятия по изобразительной деятельности. Коллективное творчество/ Под ред. А. А.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Грибовской.-М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.: ТЦ Сфера, 2016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600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  <a:t>СПАСИБО </a:t>
            </a:r>
            <a:b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  <a:t>ЗА</a:t>
            </a:r>
            <a:b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7200" b="1" i="1" dirty="0" smtClean="0">
                <a:solidFill>
                  <a:srgbClr val="0070C0"/>
                </a:solidFill>
                <a:latin typeface="Monotype Corsiva" pitchFamily="66" charset="0"/>
              </a:rPr>
              <a:t>ВНИМАНИЕ!</a:t>
            </a:r>
            <a:endParaRPr lang="ru-RU" sz="7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2 младшая группа</a:t>
            </a:r>
          </a:p>
          <a:p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Основные приемы обучения рисованию</a:t>
            </a:r>
            <a:endParaRPr lang="ru-RU" sz="16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l"/>
            <a:r>
              <a:rPr lang="ru-RU" sz="1600" b="1" dirty="0" smtClean="0"/>
              <a:t>Последовательный показ способов изображения</a:t>
            </a:r>
          </a:p>
          <a:p>
            <a:pPr lvl="0" algn="l"/>
            <a:r>
              <a:rPr lang="ru-RU" sz="1600" b="1" dirty="0" smtClean="0"/>
              <a:t>Частичный показ способов изображения</a:t>
            </a:r>
          </a:p>
          <a:p>
            <a:pPr lvl="0" algn="l"/>
            <a:r>
              <a:rPr lang="ru-RU" sz="1600" b="1" dirty="0" smtClean="0"/>
              <a:t>Словесные приемы обучения – объяснения, указания, поощрения</a:t>
            </a:r>
          </a:p>
          <a:p>
            <a:pPr lvl="0" algn="l"/>
            <a:r>
              <a:rPr lang="ru-RU" sz="1600" b="1" dirty="0" smtClean="0"/>
              <a:t>Обследование формы предмета.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i="1" dirty="0" smtClean="0"/>
              <a:t>Навыки рисования</a:t>
            </a:r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Прямые, вертикальные, горизонтальные, наклонные линии и предметы из них состоящие</a:t>
            </a:r>
            <a:r>
              <a:rPr lang="ru-RU" sz="1600" dirty="0" smtClean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Темы</a:t>
            </a:r>
            <a:r>
              <a:rPr lang="ru-RU" sz="1600" dirty="0" smtClean="0"/>
              <a:t>: «Окошко», «Ленточки короткие и длинные», «Дерево», «Елочка», «Домик с окошком»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Даем округлую форму и предметы на ее основе</a:t>
            </a:r>
            <a:r>
              <a:rPr lang="ru-RU" sz="1600" dirty="0" smtClean="0"/>
              <a:t>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Темы</a:t>
            </a:r>
            <a:r>
              <a:rPr lang="ru-RU" sz="1600" dirty="0" smtClean="0"/>
              <a:t>: «Мяч красный большой, мяч синий маленький»,  «Баранки и сушки», «Бусы для мамы», «Снеговик». На основе снеговика рисуем предметы, состоящие из круглых форм: «Неваляшка», «Зайчик», «Медвежонок»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Учим закрашивать кистью</a:t>
            </a:r>
            <a:r>
              <a:rPr lang="ru-RU" sz="1600" dirty="0" smtClean="0"/>
              <a:t> плашмя все время в одну сторону.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2 младшая  группа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Основные приемы обучения рисованию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Даем прямоугольную форму</a:t>
            </a:r>
            <a:r>
              <a:rPr lang="ru-RU" sz="1600" dirty="0" smtClean="0"/>
              <a:t>: воспитатель рисует линию-основу, чтобы помочь ребенку изобразить угол (прием отдельного рисования)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      Учим рисовать прямоугольную форму </a:t>
            </a:r>
            <a:r>
              <a:rPr lang="ru-RU" sz="1600" b="1" dirty="0" smtClean="0"/>
              <a:t>неотрывно</a:t>
            </a:r>
            <a:r>
              <a:rPr lang="ru-RU" sz="1600" dirty="0" smtClean="0"/>
              <a:t>: рисуем линию, остановились, теперь </a:t>
            </a:r>
            <a:r>
              <a:rPr lang="ru-RU" sz="1600" b="1" dirty="0" smtClean="0"/>
              <a:t>уголок</a:t>
            </a:r>
            <a:r>
              <a:rPr lang="ru-RU" sz="1600" dirty="0" smtClean="0"/>
              <a:t>, и линия пошла вниз, остановились, </a:t>
            </a:r>
            <a:r>
              <a:rPr lang="ru-RU" sz="1600" b="1" dirty="0" smtClean="0"/>
              <a:t>уголок</a:t>
            </a:r>
            <a:r>
              <a:rPr lang="ru-RU" sz="1600" dirty="0" smtClean="0"/>
              <a:t>, линия влево, остановились, </a:t>
            </a:r>
            <a:r>
              <a:rPr lang="ru-RU" sz="1600" b="1" dirty="0" smtClean="0"/>
              <a:t>уголок</a:t>
            </a:r>
            <a:r>
              <a:rPr lang="ru-RU" sz="1600" dirty="0" smtClean="0"/>
              <a:t>, линия вверх.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Темы:</a:t>
            </a:r>
            <a:r>
              <a:rPr lang="ru-RU" sz="1600" dirty="0" smtClean="0"/>
              <a:t> «Сушатся платочки», «Кубики рассыпались».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Темы:</a:t>
            </a:r>
            <a:r>
              <a:rPr lang="ru-RU" sz="1600" dirty="0" smtClean="0"/>
              <a:t> «Сушатся платочки», «Кубики рассыпались».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 </a:t>
            </a:r>
            <a:r>
              <a:rPr lang="ru-RU" sz="1600" b="1" dirty="0" smtClean="0"/>
              <a:t>Рисуем деревья:</a:t>
            </a:r>
            <a:r>
              <a:rPr lang="ru-RU" sz="1600" dirty="0" smtClean="0"/>
              <a:t> ствол без утолщения, веточки тянутся к солнышку вверх.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Рисуем елочку:</a:t>
            </a:r>
            <a:r>
              <a:rPr lang="ru-RU" sz="1600" dirty="0" smtClean="0"/>
              <a:t> ствол без утолщения, веточки вниз без прогиба.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 Рисуем дом:</a:t>
            </a:r>
            <a:r>
              <a:rPr lang="ru-RU" sz="1600" dirty="0" smtClean="0"/>
              <a:t> даем линию земли внизу листа. Ребенок рисует стены по принципу прямоугольника, соединяя стены, рисует потолок, от середины потолка делаем линию наверх и от нее отходят наклонные линии к углам дома – получается треугольная крыша. Посредине дома рисуем квадрат – окно. Закрашиваем крышу и окно.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 </a:t>
            </a:r>
            <a:r>
              <a:rPr lang="ru-RU" sz="1600" b="1" dirty="0" smtClean="0"/>
              <a:t>Рисуем транспорт:</a:t>
            </a:r>
            <a:r>
              <a:rPr lang="ru-RU" sz="1600" dirty="0" smtClean="0"/>
              <a:t>  тележка прямоугольная с двумя колесами и ручкой.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/>
              <a:t>Темы для рисования по замыслу</a:t>
            </a:r>
            <a:r>
              <a:rPr lang="ru-RU" sz="1600" dirty="0" smtClean="0"/>
              <a:t>: «Дерево и снеговик», «Снежная баба у елочки», «Елочка зимой», «Неваляшки вышли погулять», «Тележка везет кубики», «Одуванчики на лугу».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 lvl="0" algn="l"/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Каракули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«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головоноги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Продолжается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обычно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4-х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лет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Ребенок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активно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исследует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изобразительный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опыт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взрослого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с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удовольствием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подражает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вступает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взаимодействие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ним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материалы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творческие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наборы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соответствии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возрастом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lang="en-US" sz="2000" dirty="0" smtClean="0">
              <a:latin typeface="Arial" pitchFamily="34" charset="0"/>
            </a:endParaRPr>
          </a:p>
          <a:p>
            <a:pPr algn="l"/>
            <a:endParaRPr lang="ru-RU" sz="1600" dirty="0" smtClean="0"/>
          </a:p>
          <a:p>
            <a:pPr algn="l"/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2209800"/>
            <a:ext cx="5391150" cy="28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5181600"/>
          </a:xfrm>
        </p:spPr>
        <p:txBody>
          <a:bodyPr/>
          <a:lstStyle/>
          <a:p>
            <a:r>
              <a:rPr 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Средняя группа</a:t>
            </a:r>
          </a:p>
          <a:p>
            <a:pPr algn="l"/>
            <a:r>
              <a:rPr lang="ru-RU" sz="1800" b="1" u="sng" dirty="0" smtClean="0"/>
              <a:t>Задачи: </a:t>
            </a:r>
            <a:endParaRPr lang="ru-RU" sz="1800" u="sng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 Знакомить детей с видами изобразительного искусства (иллюстрациями в книгах, репродукциями картин художников, народными игрушками – свистульками, матрешками).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Развивать у детей наблюдательность, внимание, память, чувство цвета, формы.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Учить детей передавать в рисунке простые  по форме предметы, выделяя их основные части.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Учить детей вести линии рисунка плавно, изменять направление линий, соответственно поворачивая руку.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 Учить различать, называть  и применять  разные цвета и оттенки, учить рисовать 3 - 4-мя красками  в одном рисунке.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Учить рисовать по памяти.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    Учить размещать изображение на листе бумаги.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Совершенствовать умение рисовать предметы с использованием прямых, наклонных, дугообразных и волнистых линий.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Совершенствовать умение рисовать  предметы округлой, прямоугольной, треугольной и овальной формы.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 </a:t>
            </a:r>
            <a:endParaRPr lang="ru-RU" sz="16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dla-detej01</Template>
  <TotalTime>1044</TotalTime>
  <Words>4266</Words>
  <Application>Microsoft Office PowerPoint</Application>
  <PresentationFormat>Экран (4:3)</PresentationFormat>
  <Paragraphs>534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dla-detej01</vt:lpstr>
      <vt:lpstr>Семинар для воспитателей на тему: «Основные методы и приёмы в обучении дошкольников рисованию»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Чем привлекательна нетрадиционная техника рисования?</vt:lpstr>
      <vt:lpstr>Нетрадиционные способы рисования</vt:lpstr>
      <vt:lpstr>Пластилинография — новый вид декоративно-прикладного искусства. Представляет собой создания лепных картин с изображением более или менее выпуклых, полуобъемных объектов на горизонтальной поверхности. Основной материал — пластилин. </vt:lpstr>
      <vt:lpstr>Техника «набрызг» заключается в разбрызгивании капель с помощью специального приспособления, которое в детском саду заменит зубная щетка или кисть. Зубной щеткой в руке набираем немного краски, а стекой (или кистью) проводим по поверхности щетки движениями по направлению к себе. Брызги летят на бумагу. Темы для рисования могут быть самые разнообразные. </vt:lpstr>
      <vt:lpstr>Манкография - занятие для детей любого возраста. Помимо обычного хаотичного рисования и свободной игры для ребенка можно еще рисовать цветочки, солнышко и лучики, тучки и дождик, домик и заборчик и т.д.Так же эту технику можно использовать в работе с песком и солью. </vt:lpstr>
      <vt:lpstr>Рисование мятой бумагой 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 </vt:lpstr>
      <vt:lpstr>Ниткография – это интересная техника рисования нитями. В этой технике линии образуются после приклеивания нитей. На основу наноситься клей и выбранное изображение шаг за шагом заполняется слоями ниточек.   </vt:lpstr>
      <vt:lpstr>Кляксография - это разновидность графической техники, основанная на преобразовании пятен-клякс в нужные реальные или фантастические образы.  Рисунок в этой технике исполняется: тушью, чернилами, акварелью, гуашью. </vt:lpstr>
      <vt:lpstr>Пальчиковая живопись способствует раннему развитию творческих способностей.Не важно что он нарисовал и как он нарисовал, важно то с каким удовольствием он это делает.  </vt:lpstr>
      <vt:lpstr>Монотипия - это графическая техника. Рисунок наносится сначала на ровную и гладкую поверхность, а потом он отпечатывается на другую поверхность. </vt:lpstr>
      <vt:lpstr>Проведение творческой художественной деятельности с использованием нетрадиционных техник: </vt:lpstr>
      <vt:lpstr>Список используемой литературы: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Сергей</dc:creator>
  <cp:lastModifiedBy>Детский Сад №33</cp:lastModifiedBy>
  <cp:revision>141</cp:revision>
  <dcterms:modified xsi:type="dcterms:W3CDTF">2020-01-29T08:11:25Z</dcterms:modified>
</cp:coreProperties>
</file>